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6858000" cx="12192000"/>
  <p:notesSz cx="6858000" cy="9144000"/>
  <p:embeddedFontLst>
    <p:embeddedFont>
      <p:font typeface="Abril Fatface"/>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3" roundtripDataSignature="AMtx7mjbFn967tU21eFcAtixjyZr0Jd4X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AbrilFatface-regular.fntdata"/><Relationship Id="rId10" Type="http://schemas.openxmlformats.org/officeDocument/2006/relationships/slide" Target="slides/slide6.xml"/><Relationship Id="rId21" Type="http://schemas.openxmlformats.org/officeDocument/2006/relationships/slide" Target="slides/slide17.xml"/><Relationship Id="rId13" Type="http://schemas.openxmlformats.org/officeDocument/2006/relationships/slide" Target="slides/slide9.xml"/><Relationship Id="rId12" Type="http://schemas.openxmlformats.org/officeDocument/2006/relationships/slide" Target="slides/slide8.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5.png>
</file>

<file path=ppt/media/image16.png>
</file>

<file path=ppt/media/image17.png>
</file>

<file path=ppt/media/image18.png>
</file>

<file path=ppt/media/image2.jpg>
</file>

<file path=ppt/media/image20.png>
</file>

<file path=ppt/media/image3.png>
</file>

<file path=ppt/media/image5.jp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8"/>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9"/>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9"/>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2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6"/>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6"/>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7"/>
          <p:cNvSpPr/>
          <p:nvPr>
            <p:ph idx="2" type="pic"/>
          </p:nvPr>
        </p:nvSpPr>
        <p:spPr>
          <a:xfrm>
            <a:off x="5183188" y="987425"/>
            <a:ext cx="6172200" cy="4873625"/>
          </a:xfrm>
          <a:prstGeom prst="rect">
            <a:avLst/>
          </a:prstGeom>
          <a:noFill/>
          <a:ln>
            <a:noFill/>
          </a:ln>
        </p:spPr>
      </p:sp>
      <p:sp>
        <p:nvSpPr>
          <p:cNvPr id="64" name="Google Shape;64;p27"/>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jp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jp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jp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jp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jp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jp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jpg"/><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3" name="Shape 83"/>
        <p:cNvGrpSpPr/>
        <p:nvPr/>
      </p:nvGrpSpPr>
      <p:grpSpPr>
        <a:xfrm>
          <a:off x="0" y="0"/>
          <a:ext cx="0" cy="0"/>
          <a:chOff x="0" y="0"/>
          <a:chExt cx="0" cy="0"/>
        </a:xfrm>
      </p:grpSpPr>
      <p:sp>
        <p:nvSpPr>
          <p:cNvPr id="84" name="Google Shape;84;p1"/>
          <p:cNvSpPr txBox="1"/>
          <p:nvPr/>
        </p:nvSpPr>
        <p:spPr>
          <a:xfrm>
            <a:off x="461960" y="5003646"/>
            <a:ext cx="4910140"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Calibri"/>
                <a:ea typeface="Calibri"/>
                <a:cs typeface="Calibri"/>
                <a:sym typeface="Calibri"/>
              </a:rPr>
              <a:t>GROUP NO. 3:</a:t>
            </a:r>
            <a:endParaRPr/>
          </a:p>
          <a:p>
            <a:pPr indent="-342900" lvl="0" marL="342900" marR="0" rtl="0" algn="l">
              <a:spcBef>
                <a:spcPts val="0"/>
              </a:spcBef>
              <a:spcAft>
                <a:spcPts val="0"/>
              </a:spcAft>
              <a:buClr>
                <a:schemeClr val="dk1"/>
              </a:buClr>
              <a:buSzPts val="1800"/>
              <a:buFont typeface="Calibri"/>
              <a:buAutoNum type="arabicPeriod"/>
            </a:pPr>
            <a:r>
              <a:rPr b="1" lang="en-US" sz="1800">
                <a:solidFill>
                  <a:schemeClr val="dk1"/>
                </a:solidFill>
                <a:latin typeface="Calibri"/>
                <a:ea typeface="Calibri"/>
                <a:cs typeface="Calibri"/>
                <a:sym typeface="Calibri"/>
              </a:rPr>
              <a:t>AKRITI DHYANI-TS90723</a:t>
            </a:r>
            <a:endParaRPr/>
          </a:p>
          <a:p>
            <a:pPr indent="-342900" lvl="0" marL="342900" marR="0" rtl="0" algn="l">
              <a:spcBef>
                <a:spcPts val="0"/>
              </a:spcBef>
              <a:spcAft>
                <a:spcPts val="0"/>
              </a:spcAft>
              <a:buClr>
                <a:schemeClr val="dk1"/>
              </a:buClr>
              <a:buSzPts val="1800"/>
              <a:buFont typeface="Calibri"/>
              <a:buAutoNum type="arabicPeriod"/>
            </a:pPr>
            <a:r>
              <a:rPr b="1" lang="en-US" sz="1800">
                <a:solidFill>
                  <a:schemeClr val="dk1"/>
                </a:solidFill>
                <a:latin typeface="Calibri"/>
                <a:ea typeface="Calibri"/>
                <a:cs typeface="Calibri"/>
                <a:sym typeface="Calibri"/>
              </a:rPr>
              <a:t>ANUSHA PARIDA-TS90729</a:t>
            </a:r>
            <a:endParaRPr/>
          </a:p>
          <a:p>
            <a:pPr indent="-342900" lvl="0" marL="342900" marR="0" rtl="0" algn="l">
              <a:spcBef>
                <a:spcPts val="0"/>
              </a:spcBef>
              <a:spcAft>
                <a:spcPts val="0"/>
              </a:spcAft>
              <a:buClr>
                <a:schemeClr val="dk1"/>
              </a:buClr>
              <a:buSzPts val="1800"/>
              <a:buFont typeface="Calibri"/>
              <a:buAutoNum type="arabicPeriod"/>
            </a:pPr>
            <a:r>
              <a:rPr b="1" lang="en-US" sz="1800">
                <a:solidFill>
                  <a:schemeClr val="dk1"/>
                </a:solidFill>
                <a:latin typeface="Calibri"/>
                <a:ea typeface="Calibri"/>
                <a:cs typeface="Calibri"/>
                <a:sym typeface="Calibri"/>
              </a:rPr>
              <a:t>MANISHA SHETTY-TS90728</a:t>
            </a:r>
            <a:endParaRPr/>
          </a:p>
          <a:p>
            <a:pPr indent="-342900" lvl="0" marL="342900" marR="0" rtl="0" algn="l">
              <a:spcBef>
                <a:spcPts val="0"/>
              </a:spcBef>
              <a:spcAft>
                <a:spcPts val="0"/>
              </a:spcAft>
              <a:buClr>
                <a:schemeClr val="dk1"/>
              </a:buClr>
              <a:buSzPts val="1800"/>
              <a:buFont typeface="Calibri"/>
              <a:buAutoNum type="arabicPeriod"/>
            </a:pPr>
            <a:r>
              <a:rPr b="1" lang="en-US" sz="1800">
                <a:solidFill>
                  <a:schemeClr val="dk1"/>
                </a:solidFill>
                <a:latin typeface="Calibri"/>
                <a:ea typeface="Calibri"/>
                <a:cs typeface="Calibri"/>
                <a:sym typeface="Calibri"/>
              </a:rPr>
              <a:t>VASUDHA GOPALAKRISHNA-TS90573</a:t>
            </a:r>
            <a:endParaRPr b="1" sz="1800">
              <a:solidFill>
                <a:schemeClr val="dk1"/>
              </a:solidFill>
              <a:latin typeface="Calibri"/>
              <a:ea typeface="Calibri"/>
              <a:cs typeface="Calibri"/>
              <a:sym typeface="Calibri"/>
            </a:endParaRPr>
          </a:p>
        </p:txBody>
      </p:sp>
      <p:sp>
        <p:nvSpPr>
          <p:cNvPr id="85" name="Google Shape;85;p1"/>
          <p:cNvSpPr txBox="1"/>
          <p:nvPr/>
        </p:nvSpPr>
        <p:spPr>
          <a:xfrm>
            <a:off x="1802606" y="2838450"/>
            <a:ext cx="8586787"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4400">
                <a:solidFill>
                  <a:srgbClr val="D8E2F3"/>
                </a:solidFill>
                <a:latin typeface="Georgia"/>
                <a:ea typeface="Georgia"/>
                <a:cs typeface="Georgia"/>
                <a:sym typeface="Georgia"/>
              </a:rPr>
              <a:t>SNOWFALL PREDICTION IN</a:t>
            </a:r>
            <a:endParaRPr b="1" sz="4400">
              <a:solidFill>
                <a:srgbClr val="D8E2F3"/>
              </a:solidFill>
              <a:latin typeface="Georgia"/>
              <a:ea typeface="Georgia"/>
              <a:cs typeface="Georgia"/>
              <a:sym typeface="Georgia"/>
            </a:endParaRPr>
          </a:p>
        </p:txBody>
      </p:sp>
      <p:sp>
        <p:nvSpPr>
          <p:cNvPr id="86" name="Google Shape;86;p1"/>
          <p:cNvSpPr txBox="1"/>
          <p:nvPr/>
        </p:nvSpPr>
        <p:spPr>
          <a:xfrm>
            <a:off x="2207417" y="3429000"/>
            <a:ext cx="777716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6600">
                <a:solidFill>
                  <a:schemeClr val="lt2"/>
                </a:solidFill>
                <a:latin typeface="Georgia"/>
                <a:ea typeface="Georgia"/>
                <a:cs typeface="Georgia"/>
                <a:sym typeface="Georgia"/>
              </a:rPr>
              <a:t>UTTARAKHAND</a:t>
            </a:r>
            <a:endParaRPr b="1" sz="6600">
              <a:solidFill>
                <a:schemeClr val="lt2"/>
              </a:solidFill>
              <a:latin typeface="Georgia"/>
              <a:ea typeface="Georgia"/>
              <a:cs typeface="Georgia"/>
              <a:sym typeface="Georgia"/>
            </a:endParaRPr>
          </a:p>
        </p:txBody>
      </p:sp>
      <p:pic>
        <p:nvPicPr>
          <p:cNvPr id="87" name="Google Shape;87;p1"/>
          <p:cNvPicPr preferRelativeResize="0"/>
          <p:nvPr/>
        </p:nvPicPr>
        <p:blipFill rotWithShape="1">
          <a:blip r:embed="rId4">
            <a:alphaModFix/>
          </a:blip>
          <a:srcRect b="0" l="0" r="0" t="0"/>
          <a:stretch/>
        </p:blipFill>
        <p:spPr>
          <a:xfrm>
            <a:off x="0" y="-308745"/>
            <a:ext cx="12192000" cy="70638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2" name="Shape 282"/>
        <p:cNvGrpSpPr/>
        <p:nvPr/>
      </p:nvGrpSpPr>
      <p:grpSpPr>
        <a:xfrm>
          <a:off x="0" y="0"/>
          <a:ext cx="0" cy="0"/>
          <a:chOff x="0" y="0"/>
          <a:chExt cx="0" cy="0"/>
        </a:xfrm>
      </p:grpSpPr>
      <p:sp>
        <p:nvSpPr>
          <p:cNvPr id="283" name="Google Shape;283;p10"/>
          <p:cNvSpPr/>
          <p:nvPr/>
        </p:nvSpPr>
        <p:spPr>
          <a:xfrm>
            <a:off x="198783" y="178904"/>
            <a:ext cx="11648660" cy="6361044"/>
          </a:xfrm>
          <a:prstGeom prst="rect">
            <a:avLst/>
          </a:prstGeom>
          <a:gradFill>
            <a:gsLst>
              <a:gs pos="0">
                <a:srgbClr val="1F3864">
                  <a:alpha val="83921"/>
                </a:srgbClr>
              </a:gs>
              <a:gs pos="74000">
                <a:srgbClr val="1F3864">
                  <a:alpha val="51764"/>
                </a:srgbClr>
              </a:gs>
              <a:gs pos="83000">
                <a:srgbClr val="1F3864">
                  <a:alpha val="0"/>
                </a:srgbClr>
              </a:gs>
              <a:gs pos="100000">
                <a:srgbClr val="1F3864">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84" name="Google Shape;284;p10"/>
          <p:cNvPicPr preferRelativeResize="0"/>
          <p:nvPr/>
        </p:nvPicPr>
        <p:blipFill rotWithShape="1">
          <a:blip r:embed="rId4">
            <a:alphaModFix/>
          </a:blip>
          <a:srcRect b="0" l="0" r="0" t="0"/>
          <a:stretch/>
        </p:blipFill>
        <p:spPr>
          <a:xfrm>
            <a:off x="2931998" y="977697"/>
            <a:ext cx="4760889" cy="5143475"/>
          </a:xfrm>
          <a:prstGeom prst="rect">
            <a:avLst/>
          </a:prstGeom>
          <a:noFill/>
          <a:ln cap="flat" cmpd="sng" w="9525">
            <a:solidFill>
              <a:srgbClr val="833C0B"/>
            </a:solidFill>
            <a:prstDash val="solid"/>
            <a:round/>
            <a:headEnd len="sm" w="sm" type="none"/>
            <a:tailEnd len="sm" w="sm" type="none"/>
          </a:ln>
        </p:spPr>
      </p:pic>
      <p:sp>
        <p:nvSpPr>
          <p:cNvPr id="285" name="Google Shape;285;p10"/>
          <p:cNvSpPr txBox="1"/>
          <p:nvPr/>
        </p:nvSpPr>
        <p:spPr>
          <a:xfrm>
            <a:off x="516835" y="265075"/>
            <a:ext cx="434340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Georgia"/>
                <a:ea typeface="Georgia"/>
                <a:cs typeface="Georgia"/>
                <a:sym typeface="Georgia"/>
              </a:rPr>
              <a:t>HEATMAP:</a:t>
            </a:r>
            <a:endParaRPr sz="3600">
              <a:solidFill>
                <a:schemeClr val="dk1"/>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9" name="Shape 289"/>
        <p:cNvGrpSpPr/>
        <p:nvPr/>
      </p:nvGrpSpPr>
      <p:grpSpPr>
        <a:xfrm>
          <a:off x="0" y="0"/>
          <a:ext cx="0" cy="0"/>
          <a:chOff x="0" y="0"/>
          <a:chExt cx="0" cy="0"/>
        </a:xfrm>
      </p:grpSpPr>
      <p:grpSp>
        <p:nvGrpSpPr>
          <p:cNvPr id="290" name="Google Shape;290;p11"/>
          <p:cNvGrpSpPr/>
          <p:nvPr/>
        </p:nvGrpSpPr>
        <p:grpSpPr>
          <a:xfrm>
            <a:off x="1" y="0"/>
            <a:ext cx="2295524" cy="6858000"/>
            <a:chOff x="1" y="0"/>
            <a:chExt cx="2295524" cy="6858000"/>
          </a:xfrm>
        </p:grpSpPr>
        <p:sp>
          <p:nvSpPr>
            <p:cNvPr id="291" name="Google Shape;291;p11"/>
            <p:cNvSpPr/>
            <p:nvPr/>
          </p:nvSpPr>
          <p:spPr>
            <a:xfrm>
              <a:off x="1" y="0"/>
              <a:ext cx="2295524" cy="6858000"/>
            </a:xfrm>
            <a:prstGeom prst="rect">
              <a:avLst/>
            </a:prstGeom>
            <a:gradFill>
              <a:gsLst>
                <a:gs pos="0">
                  <a:srgbClr val="1F3864">
                    <a:alpha val="0"/>
                  </a:srgbClr>
                </a:gs>
                <a:gs pos="23000">
                  <a:srgbClr val="1F3864">
                    <a:alpha val="80000"/>
                  </a:srgbClr>
                </a:gs>
                <a:gs pos="100000">
                  <a:srgbClr val="1F3864">
                    <a:alpha val="80000"/>
                  </a:srgbClr>
                </a:gs>
              </a:gsLst>
              <a:lin ang="16200000" scaled="0"/>
            </a:gra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1800">
                  <a:solidFill>
                    <a:srgbClr val="D8E2F3"/>
                  </a:solidFill>
                  <a:latin typeface="Georgia"/>
                  <a:ea typeface="Georgia"/>
                  <a:cs typeface="Georgia"/>
                  <a:sym typeface="Georgia"/>
                </a:rPr>
                <a:t>Linear regression predicts the relationship between two variables by assuming a linear connection between the independent and dependent variables. It seeks the optimal line that minimizes the sum of squared differences between predicted and actual values. </a:t>
              </a:r>
              <a:endParaRPr sz="1800">
                <a:solidFill>
                  <a:srgbClr val="D8E2F3"/>
                </a:solidFill>
                <a:latin typeface="Georgia"/>
                <a:ea typeface="Georgia"/>
                <a:cs typeface="Georgia"/>
                <a:sym typeface="Georgia"/>
              </a:endParaRPr>
            </a:p>
          </p:txBody>
        </p:sp>
        <p:sp>
          <p:nvSpPr>
            <p:cNvPr id="292" name="Google Shape;292;p11"/>
            <p:cNvSpPr txBox="1"/>
            <p:nvPr/>
          </p:nvSpPr>
          <p:spPr>
            <a:xfrm>
              <a:off x="209549" y="205859"/>
              <a:ext cx="1714501"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E2F3"/>
                  </a:solidFill>
                  <a:latin typeface="Georgia"/>
                  <a:ea typeface="Georgia"/>
                  <a:cs typeface="Georgia"/>
                  <a:sym typeface="Georgia"/>
                </a:rPr>
                <a:t>LINEAR REGRESSION</a:t>
              </a:r>
              <a:endParaRPr sz="1800">
                <a:solidFill>
                  <a:srgbClr val="D8E2F3"/>
                </a:solidFill>
                <a:latin typeface="Georgia"/>
                <a:ea typeface="Georgia"/>
                <a:cs typeface="Georgia"/>
                <a:sym typeface="Georgia"/>
              </a:endParaRPr>
            </a:p>
          </p:txBody>
        </p:sp>
      </p:grpSp>
      <p:grpSp>
        <p:nvGrpSpPr>
          <p:cNvPr id="293" name="Google Shape;293;p11"/>
          <p:cNvGrpSpPr/>
          <p:nvPr/>
        </p:nvGrpSpPr>
        <p:grpSpPr>
          <a:xfrm>
            <a:off x="2238374" y="0"/>
            <a:ext cx="2619376" cy="6858000"/>
            <a:chOff x="2952750" y="0"/>
            <a:chExt cx="2505075" cy="6858000"/>
          </a:xfrm>
        </p:grpSpPr>
        <p:sp>
          <p:nvSpPr>
            <p:cNvPr id="294" name="Google Shape;294;p11"/>
            <p:cNvSpPr/>
            <p:nvPr/>
          </p:nvSpPr>
          <p:spPr>
            <a:xfrm>
              <a:off x="2990849" y="0"/>
              <a:ext cx="2466976" cy="6858000"/>
            </a:xfrm>
            <a:prstGeom prst="rect">
              <a:avLst/>
            </a:prstGeom>
            <a:gradFill>
              <a:gsLst>
                <a:gs pos="0">
                  <a:srgbClr val="2F5496">
                    <a:alpha val="0"/>
                  </a:srgbClr>
                </a:gs>
                <a:gs pos="23000">
                  <a:srgbClr val="2F5496">
                    <a:alpha val="78823"/>
                  </a:srgbClr>
                </a:gs>
                <a:gs pos="100000">
                  <a:srgbClr val="2F5496">
                    <a:alpha val="78823"/>
                  </a:srgbClr>
                </a:gs>
              </a:gsLst>
              <a:lin ang="16200000" scaled="0"/>
            </a:gra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a:solidFill>
                  <a:srgbClr val="B3C6E7"/>
                </a:solidFill>
                <a:latin typeface="Georgia"/>
                <a:ea typeface="Georgia"/>
                <a:cs typeface="Georgia"/>
                <a:sym typeface="Georgia"/>
              </a:endParaRPr>
            </a:p>
            <a:p>
              <a:pPr indent="0" lvl="0" marL="0" marR="0" rtl="0" algn="ctr">
                <a:spcBef>
                  <a:spcPts val="0"/>
                </a:spcBef>
                <a:spcAft>
                  <a:spcPts val="0"/>
                </a:spcAft>
                <a:buNone/>
              </a:pPr>
              <a:r>
                <a:t/>
              </a:r>
              <a:endParaRPr b="1" sz="1800">
                <a:solidFill>
                  <a:srgbClr val="B3C6E7"/>
                </a:solidFill>
                <a:latin typeface="Georgia"/>
                <a:ea typeface="Georgia"/>
                <a:cs typeface="Georgia"/>
                <a:sym typeface="Georgia"/>
              </a:endParaRPr>
            </a:p>
            <a:p>
              <a:pPr indent="0" lvl="0" marL="0" marR="0" rtl="0" algn="ctr">
                <a:spcBef>
                  <a:spcPts val="0"/>
                </a:spcBef>
                <a:spcAft>
                  <a:spcPts val="0"/>
                </a:spcAft>
                <a:buNone/>
              </a:pPr>
              <a:r>
                <a:t/>
              </a:r>
              <a:endParaRPr b="1" i="0" sz="1800">
                <a:solidFill>
                  <a:srgbClr val="B3C6E7"/>
                </a:solidFill>
                <a:latin typeface="Georgia"/>
                <a:ea typeface="Georgia"/>
                <a:cs typeface="Georgia"/>
                <a:sym typeface="Georgia"/>
              </a:endParaRPr>
            </a:p>
            <a:p>
              <a:pPr indent="0" lvl="0" marL="0" marR="0" rtl="0" algn="l">
                <a:spcBef>
                  <a:spcPts val="0"/>
                </a:spcBef>
                <a:spcAft>
                  <a:spcPts val="0"/>
                </a:spcAft>
                <a:buNone/>
              </a:pPr>
              <a:r>
                <a:rPr i="0" lang="en-US" sz="1800">
                  <a:solidFill>
                    <a:srgbClr val="B3C6E7"/>
                  </a:solidFill>
                  <a:latin typeface="Georgia"/>
                  <a:ea typeface="Georgia"/>
                  <a:cs typeface="Georgia"/>
                  <a:sym typeface="Georgia"/>
                </a:rPr>
                <a:t>Logistic regression is the appropriate regression analysis to conduct when the dependent variable is dichotomous (binary). Like all regression analyses, logistic regression is a predictive analysis. It is used to describe data and to explain the relationship between one dependent binary variable and one or more nominal, ordinal, interval or ratio-level independent variables</a:t>
              </a:r>
              <a:r>
                <a:rPr b="0" i="0" lang="en-US" sz="1800">
                  <a:solidFill>
                    <a:srgbClr val="B3C6E7"/>
                  </a:solidFill>
                  <a:latin typeface="Georgia"/>
                  <a:ea typeface="Georgia"/>
                  <a:cs typeface="Georgia"/>
                  <a:sym typeface="Georgia"/>
                </a:rPr>
                <a:t>.</a:t>
              </a:r>
              <a:endParaRPr sz="1800">
                <a:solidFill>
                  <a:srgbClr val="B3C6E7"/>
                </a:solidFill>
                <a:latin typeface="Georgia"/>
                <a:ea typeface="Georgia"/>
                <a:cs typeface="Georgia"/>
                <a:sym typeface="Georgia"/>
              </a:endParaRPr>
            </a:p>
          </p:txBody>
        </p:sp>
        <p:sp>
          <p:nvSpPr>
            <p:cNvPr id="295" name="Google Shape;295;p11"/>
            <p:cNvSpPr txBox="1"/>
            <p:nvPr/>
          </p:nvSpPr>
          <p:spPr>
            <a:xfrm>
              <a:off x="2952750" y="205859"/>
              <a:ext cx="191452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B3C6E7"/>
                  </a:solidFill>
                  <a:latin typeface="Georgia"/>
                  <a:ea typeface="Georgia"/>
                  <a:cs typeface="Georgia"/>
                  <a:sym typeface="Georgia"/>
                </a:rPr>
                <a:t>LOGISTIC REGRESSION</a:t>
              </a:r>
              <a:endParaRPr sz="1800">
                <a:solidFill>
                  <a:srgbClr val="B3C6E7"/>
                </a:solidFill>
                <a:latin typeface="Georgia"/>
                <a:ea typeface="Georgia"/>
                <a:cs typeface="Georgia"/>
                <a:sym typeface="Georgia"/>
              </a:endParaRPr>
            </a:p>
          </p:txBody>
        </p:sp>
      </p:grpSp>
      <p:grpSp>
        <p:nvGrpSpPr>
          <p:cNvPr id="296" name="Google Shape;296;p11"/>
          <p:cNvGrpSpPr/>
          <p:nvPr/>
        </p:nvGrpSpPr>
        <p:grpSpPr>
          <a:xfrm>
            <a:off x="9420225" y="0"/>
            <a:ext cx="2771775" cy="6858000"/>
            <a:chOff x="4857750" y="0"/>
            <a:chExt cx="2771775" cy="6858000"/>
          </a:xfrm>
        </p:grpSpPr>
        <p:sp>
          <p:nvSpPr>
            <p:cNvPr id="297" name="Google Shape;297;p11"/>
            <p:cNvSpPr/>
            <p:nvPr/>
          </p:nvSpPr>
          <p:spPr>
            <a:xfrm>
              <a:off x="4857750" y="0"/>
              <a:ext cx="2771775" cy="6858000"/>
            </a:xfrm>
            <a:prstGeom prst="rect">
              <a:avLst/>
            </a:prstGeom>
            <a:gradFill>
              <a:gsLst>
                <a:gs pos="0">
                  <a:srgbClr val="8DA9DB">
                    <a:alpha val="0"/>
                  </a:srgbClr>
                </a:gs>
                <a:gs pos="23000">
                  <a:srgbClr val="8DA9DB">
                    <a:alpha val="80000"/>
                  </a:srgbClr>
                </a:gs>
                <a:gs pos="100000">
                  <a:srgbClr val="8DA9DB">
                    <a:alpha val="80000"/>
                  </a:srgbClr>
                </a:gs>
              </a:gsLst>
              <a:lin ang="16200000" scaled="0"/>
            </a:gra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a:solidFill>
                  <a:srgbClr val="2F5496"/>
                </a:solidFill>
                <a:latin typeface="Georgia"/>
                <a:ea typeface="Georgia"/>
                <a:cs typeface="Georgia"/>
                <a:sym typeface="Georgia"/>
              </a:endParaRPr>
            </a:p>
            <a:p>
              <a:pPr indent="0" lvl="0" marL="0" marR="0" rtl="0" algn="l">
                <a:spcBef>
                  <a:spcPts val="0"/>
                </a:spcBef>
                <a:spcAft>
                  <a:spcPts val="0"/>
                </a:spcAft>
                <a:buNone/>
              </a:pPr>
              <a:r>
                <a:t/>
              </a:r>
              <a:endParaRPr sz="1800">
                <a:solidFill>
                  <a:srgbClr val="2F5496"/>
                </a:solidFill>
                <a:latin typeface="Georgia"/>
                <a:ea typeface="Georgia"/>
                <a:cs typeface="Georgia"/>
                <a:sym typeface="Georgia"/>
              </a:endParaRPr>
            </a:p>
            <a:p>
              <a:pPr indent="0" lvl="0" marL="0" marR="0" rtl="0" algn="l">
                <a:spcBef>
                  <a:spcPts val="0"/>
                </a:spcBef>
                <a:spcAft>
                  <a:spcPts val="0"/>
                </a:spcAft>
                <a:buNone/>
              </a:pPr>
              <a:r>
                <a:t/>
              </a:r>
              <a:endParaRPr b="0" i="0" sz="1800">
                <a:solidFill>
                  <a:srgbClr val="2F5496"/>
                </a:solidFill>
                <a:latin typeface="Georgia"/>
                <a:ea typeface="Georgia"/>
                <a:cs typeface="Georgia"/>
                <a:sym typeface="Georgia"/>
              </a:endParaRPr>
            </a:p>
            <a:p>
              <a:pPr indent="0" lvl="0" marL="0" marR="0" rtl="0" algn="l">
                <a:spcBef>
                  <a:spcPts val="0"/>
                </a:spcBef>
                <a:spcAft>
                  <a:spcPts val="0"/>
                </a:spcAft>
                <a:buNone/>
              </a:pPr>
              <a:r>
                <a:t/>
              </a:r>
              <a:endParaRPr sz="1800">
                <a:solidFill>
                  <a:srgbClr val="2F5496"/>
                </a:solidFill>
                <a:latin typeface="Georgia"/>
                <a:ea typeface="Georgia"/>
                <a:cs typeface="Georgia"/>
                <a:sym typeface="Georgia"/>
              </a:endParaRPr>
            </a:p>
            <a:p>
              <a:pPr indent="0" lvl="0" marL="0" marR="0" rtl="0" algn="l">
                <a:spcBef>
                  <a:spcPts val="0"/>
                </a:spcBef>
                <a:spcAft>
                  <a:spcPts val="0"/>
                </a:spcAft>
                <a:buNone/>
              </a:pPr>
              <a:r>
                <a:t/>
              </a:r>
              <a:endParaRPr b="0" i="0" sz="1800">
                <a:solidFill>
                  <a:srgbClr val="2F5496"/>
                </a:solidFill>
                <a:latin typeface="Georgia"/>
                <a:ea typeface="Georgia"/>
                <a:cs typeface="Georgia"/>
                <a:sym typeface="Georgia"/>
              </a:endParaRPr>
            </a:p>
            <a:p>
              <a:pPr indent="0" lvl="0" marL="0" marR="0" rtl="0" algn="l">
                <a:spcBef>
                  <a:spcPts val="0"/>
                </a:spcBef>
                <a:spcAft>
                  <a:spcPts val="0"/>
                </a:spcAft>
                <a:buNone/>
              </a:pPr>
              <a:r>
                <a:t/>
              </a:r>
              <a:endParaRPr sz="1800">
                <a:solidFill>
                  <a:srgbClr val="2F5496"/>
                </a:solidFill>
                <a:latin typeface="Georgia"/>
                <a:ea typeface="Georgia"/>
                <a:cs typeface="Georgia"/>
                <a:sym typeface="Georgia"/>
              </a:endParaRPr>
            </a:p>
            <a:p>
              <a:pPr indent="0" lvl="0" marL="0" marR="0" rtl="0" algn="l">
                <a:spcBef>
                  <a:spcPts val="0"/>
                </a:spcBef>
                <a:spcAft>
                  <a:spcPts val="0"/>
                </a:spcAft>
                <a:buNone/>
              </a:pPr>
              <a:r>
                <a:t/>
              </a:r>
              <a:endParaRPr b="0" i="0" sz="1800">
                <a:solidFill>
                  <a:srgbClr val="2F5496"/>
                </a:solidFill>
                <a:latin typeface="Georgia"/>
                <a:ea typeface="Georgia"/>
                <a:cs typeface="Georgia"/>
                <a:sym typeface="Georgia"/>
              </a:endParaRPr>
            </a:p>
            <a:p>
              <a:pPr indent="0" lvl="0" marL="0" marR="0" rtl="0" algn="l">
                <a:spcBef>
                  <a:spcPts val="0"/>
                </a:spcBef>
                <a:spcAft>
                  <a:spcPts val="0"/>
                </a:spcAft>
                <a:buNone/>
              </a:pPr>
              <a:r>
                <a:t/>
              </a:r>
              <a:endParaRPr sz="1800">
                <a:solidFill>
                  <a:srgbClr val="2F5496"/>
                </a:solidFill>
                <a:latin typeface="Georgia"/>
                <a:ea typeface="Georgia"/>
                <a:cs typeface="Georgia"/>
                <a:sym typeface="Georgia"/>
              </a:endParaRPr>
            </a:p>
            <a:p>
              <a:pPr indent="0" lvl="0" marL="0" marR="0" rtl="0" algn="l">
                <a:spcBef>
                  <a:spcPts val="0"/>
                </a:spcBef>
                <a:spcAft>
                  <a:spcPts val="0"/>
                </a:spcAft>
                <a:buNone/>
              </a:pPr>
              <a:r>
                <a:rPr b="0" i="0" lang="en-US" sz="1800">
                  <a:solidFill>
                    <a:srgbClr val="2F5496"/>
                  </a:solidFill>
                  <a:latin typeface="Georgia"/>
                  <a:ea typeface="Georgia"/>
                  <a:cs typeface="Georgia"/>
                  <a:sym typeface="Georgia"/>
                </a:rPr>
                <a:t>Random Forest Regression is a versatile machine-learning technique for predicting numerical values. It combines the predictions of multiple decision trees to reduce overfitting and improve accuracy. </a:t>
              </a:r>
              <a:endParaRPr/>
            </a:p>
            <a:p>
              <a:pPr indent="0" lvl="0" marL="0" marR="0" rtl="0" algn="l">
                <a:spcBef>
                  <a:spcPts val="0"/>
                </a:spcBef>
                <a:spcAft>
                  <a:spcPts val="0"/>
                </a:spcAft>
                <a:buNone/>
              </a:pPr>
              <a:r>
                <a:rPr b="1" i="0" lang="en-US" sz="1800">
                  <a:solidFill>
                    <a:srgbClr val="2F5496"/>
                  </a:solidFill>
                  <a:latin typeface="Georgia"/>
                  <a:ea typeface="Georgia"/>
                  <a:cs typeface="Georgia"/>
                  <a:sym typeface="Georgia"/>
                </a:rPr>
                <a:t>RandomForestRegressor </a:t>
              </a:r>
              <a:r>
                <a:rPr b="0" i="0" lang="en-US" sz="1800">
                  <a:solidFill>
                    <a:srgbClr val="2F5496"/>
                  </a:solidFill>
                  <a:latin typeface="Georgia"/>
                  <a:ea typeface="Georgia"/>
                  <a:cs typeface="Georgia"/>
                  <a:sym typeface="Georgia"/>
                </a:rPr>
                <a:t>– This is the regression model that is based upon the Random Forest model or the ensemble learning that we will be using in this project using the scikitlearn library.</a:t>
              </a:r>
              <a:endParaRPr/>
            </a:p>
            <a:p>
              <a:pPr indent="0" lvl="0" marL="0" marR="0" rtl="0" algn="l">
                <a:spcBef>
                  <a:spcPts val="0"/>
                </a:spcBef>
                <a:spcAft>
                  <a:spcPts val="0"/>
                </a:spcAft>
                <a:buNone/>
              </a:pPr>
              <a:r>
                <a:t/>
              </a:r>
              <a:endParaRPr b="0" i="0" sz="1800">
                <a:solidFill>
                  <a:srgbClr val="2F5496"/>
                </a:solidFill>
                <a:latin typeface="Georgia"/>
                <a:ea typeface="Georgia"/>
                <a:cs typeface="Georgia"/>
                <a:sym typeface="Georgia"/>
              </a:endParaRPr>
            </a:p>
            <a:p>
              <a:pPr indent="0" lvl="0" marL="0" marR="0" rtl="0" algn="ctr">
                <a:spcBef>
                  <a:spcPts val="0"/>
                </a:spcBef>
                <a:spcAft>
                  <a:spcPts val="0"/>
                </a:spcAft>
                <a:buNone/>
              </a:pPr>
              <a:r>
                <a:t/>
              </a:r>
              <a:endParaRPr sz="1800">
                <a:solidFill>
                  <a:srgbClr val="2F5496"/>
                </a:solidFill>
                <a:latin typeface="Georgia"/>
                <a:ea typeface="Georgia"/>
                <a:cs typeface="Georgia"/>
                <a:sym typeface="Georgia"/>
              </a:endParaRPr>
            </a:p>
            <a:p>
              <a:pPr indent="0" lvl="0" marL="0" marR="0" rtl="0" algn="ctr">
                <a:spcBef>
                  <a:spcPts val="0"/>
                </a:spcBef>
                <a:spcAft>
                  <a:spcPts val="0"/>
                </a:spcAft>
                <a:buNone/>
              </a:pPr>
              <a:r>
                <a:t/>
              </a:r>
              <a:endParaRPr sz="1800">
                <a:solidFill>
                  <a:srgbClr val="2F5496"/>
                </a:solidFill>
                <a:latin typeface="Georgia"/>
                <a:ea typeface="Georgia"/>
                <a:cs typeface="Georgia"/>
                <a:sym typeface="Georgia"/>
              </a:endParaRPr>
            </a:p>
            <a:p>
              <a:pPr indent="0" lvl="0" marL="0" marR="0" rtl="0" algn="ctr">
                <a:spcBef>
                  <a:spcPts val="0"/>
                </a:spcBef>
                <a:spcAft>
                  <a:spcPts val="0"/>
                </a:spcAft>
                <a:buNone/>
              </a:pPr>
              <a:r>
                <a:t/>
              </a:r>
              <a:endParaRPr sz="1800">
                <a:solidFill>
                  <a:srgbClr val="2F5496"/>
                </a:solidFill>
                <a:latin typeface="Georgia"/>
                <a:ea typeface="Georgia"/>
                <a:cs typeface="Georgia"/>
                <a:sym typeface="Georgia"/>
              </a:endParaRPr>
            </a:p>
            <a:p>
              <a:pPr indent="0" lvl="0" marL="0" marR="0" rtl="0" algn="ctr">
                <a:spcBef>
                  <a:spcPts val="0"/>
                </a:spcBef>
                <a:spcAft>
                  <a:spcPts val="0"/>
                </a:spcAft>
                <a:buNone/>
              </a:pPr>
              <a:r>
                <a:t/>
              </a:r>
              <a:endParaRPr sz="1800">
                <a:solidFill>
                  <a:srgbClr val="2F5496"/>
                </a:solidFill>
                <a:latin typeface="Georgia"/>
                <a:ea typeface="Georgia"/>
                <a:cs typeface="Georgia"/>
                <a:sym typeface="Georgia"/>
              </a:endParaRPr>
            </a:p>
          </p:txBody>
        </p:sp>
        <p:sp>
          <p:nvSpPr>
            <p:cNvPr id="298" name="Google Shape;298;p11"/>
            <p:cNvSpPr txBox="1"/>
            <p:nvPr/>
          </p:nvSpPr>
          <p:spPr>
            <a:xfrm>
              <a:off x="4913614" y="84355"/>
              <a:ext cx="1798488"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2F5496"/>
                  </a:solidFill>
                  <a:latin typeface="Georgia"/>
                  <a:ea typeface="Georgia"/>
                  <a:cs typeface="Georgia"/>
                  <a:sym typeface="Georgia"/>
                </a:rPr>
                <a:t>RANDOM FOREST REGRESSION</a:t>
              </a:r>
              <a:endParaRPr sz="1800">
                <a:solidFill>
                  <a:srgbClr val="2F5496"/>
                </a:solidFill>
                <a:latin typeface="Georgia"/>
                <a:ea typeface="Georgia"/>
                <a:cs typeface="Georgia"/>
                <a:sym typeface="Georgia"/>
              </a:endParaRPr>
            </a:p>
          </p:txBody>
        </p:sp>
      </p:grpSp>
      <p:grpSp>
        <p:nvGrpSpPr>
          <p:cNvPr id="299" name="Google Shape;299;p11"/>
          <p:cNvGrpSpPr/>
          <p:nvPr/>
        </p:nvGrpSpPr>
        <p:grpSpPr>
          <a:xfrm>
            <a:off x="4851587" y="0"/>
            <a:ext cx="2284264" cy="6858000"/>
            <a:chOff x="7629525" y="0"/>
            <a:chExt cx="2284264" cy="6858000"/>
          </a:xfrm>
        </p:grpSpPr>
        <p:sp>
          <p:nvSpPr>
            <p:cNvPr id="300" name="Google Shape;300;p11"/>
            <p:cNvSpPr/>
            <p:nvPr/>
          </p:nvSpPr>
          <p:spPr>
            <a:xfrm>
              <a:off x="7629525" y="0"/>
              <a:ext cx="2284264" cy="6858000"/>
            </a:xfrm>
            <a:prstGeom prst="rect">
              <a:avLst/>
            </a:prstGeom>
            <a:gradFill>
              <a:gsLst>
                <a:gs pos="0">
                  <a:srgbClr val="B3C6E7">
                    <a:alpha val="0"/>
                  </a:srgbClr>
                </a:gs>
                <a:gs pos="23000">
                  <a:srgbClr val="B3C6E7">
                    <a:alpha val="80000"/>
                  </a:srgbClr>
                </a:gs>
                <a:gs pos="100000">
                  <a:srgbClr val="B3C6E7">
                    <a:alpha val="80000"/>
                  </a:srgbClr>
                </a:gs>
              </a:gsLst>
              <a:lin ang="16200000" scaled="0"/>
            </a:gra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1F3864"/>
                </a:solidFill>
                <a:latin typeface="Georgia"/>
                <a:ea typeface="Georgia"/>
                <a:cs typeface="Georgia"/>
                <a:sym typeface="Georgia"/>
              </a:endParaRPr>
            </a:p>
            <a:p>
              <a:pPr indent="0" lvl="0" marL="0" marR="0" rtl="0" algn="l">
                <a:spcBef>
                  <a:spcPts val="0"/>
                </a:spcBef>
                <a:spcAft>
                  <a:spcPts val="0"/>
                </a:spcAft>
                <a:buNone/>
              </a:pPr>
              <a:r>
                <a:t/>
              </a:r>
              <a:endParaRPr sz="1800">
                <a:solidFill>
                  <a:srgbClr val="1F3864"/>
                </a:solidFill>
                <a:latin typeface="Georgia"/>
                <a:ea typeface="Georgia"/>
                <a:cs typeface="Georgia"/>
                <a:sym typeface="Georgia"/>
              </a:endParaRPr>
            </a:p>
            <a:p>
              <a:pPr indent="0" lvl="0" marL="0" marR="0" rtl="0" algn="l">
                <a:spcBef>
                  <a:spcPts val="0"/>
                </a:spcBef>
                <a:spcAft>
                  <a:spcPts val="0"/>
                </a:spcAft>
                <a:buNone/>
              </a:pPr>
              <a:r>
                <a:rPr lang="en-US" sz="1800">
                  <a:solidFill>
                    <a:srgbClr val="1F3864"/>
                  </a:solidFill>
                  <a:latin typeface="Georgia"/>
                  <a:ea typeface="Georgia"/>
                  <a:cs typeface="Georgia"/>
                  <a:sym typeface="Georgia"/>
                </a:rPr>
                <a:t>Ridge regression—also known as L2 regularization—is one of several types of regularization for linear regression models. Regularization is a statistical method to reduce errors caused by overfitting on training data. Ridge regression specifically corrects for multicollinearity in regression analysis. </a:t>
              </a:r>
              <a:endParaRPr/>
            </a:p>
          </p:txBody>
        </p:sp>
        <p:sp>
          <p:nvSpPr>
            <p:cNvPr id="301" name="Google Shape;301;p11"/>
            <p:cNvSpPr txBox="1"/>
            <p:nvPr/>
          </p:nvSpPr>
          <p:spPr>
            <a:xfrm>
              <a:off x="7629526" y="222081"/>
              <a:ext cx="169545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1F3864"/>
                  </a:solidFill>
                  <a:latin typeface="Georgia"/>
                  <a:ea typeface="Georgia"/>
                  <a:cs typeface="Georgia"/>
                  <a:sym typeface="Georgia"/>
                </a:rPr>
                <a:t>RIDGE REGRESSION</a:t>
              </a:r>
              <a:endParaRPr/>
            </a:p>
          </p:txBody>
        </p:sp>
      </p:grpSp>
      <p:grpSp>
        <p:nvGrpSpPr>
          <p:cNvPr id="302" name="Google Shape;302;p11"/>
          <p:cNvGrpSpPr/>
          <p:nvPr/>
        </p:nvGrpSpPr>
        <p:grpSpPr>
          <a:xfrm>
            <a:off x="7135851" y="0"/>
            <a:ext cx="2914649" cy="6858000"/>
            <a:chOff x="7135851" y="0"/>
            <a:chExt cx="2914649" cy="6858000"/>
          </a:xfrm>
        </p:grpSpPr>
        <p:sp>
          <p:nvSpPr>
            <p:cNvPr id="303" name="Google Shape;303;p11"/>
            <p:cNvSpPr/>
            <p:nvPr/>
          </p:nvSpPr>
          <p:spPr>
            <a:xfrm>
              <a:off x="7135851" y="0"/>
              <a:ext cx="2284265" cy="6858000"/>
            </a:xfrm>
            <a:prstGeom prst="rect">
              <a:avLst/>
            </a:prstGeom>
            <a:gradFill>
              <a:gsLst>
                <a:gs pos="0">
                  <a:srgbClr val="2F5496">
                    <a:alpha val="0"/>
                  </a:srgbClr>
                </a:gs>
                <a:gs pos="23000">
                  <a:srgbClr val="2F5496">
                    <a:alpha val="78823"/>
                  </a:srgbClr>
                </a:gs>
                <a:gs pos="100000">
                  <a:srgbClr val="2F5496">
                    <a:alpha val="78823"/>
                  </a:srgbClr>
                </a:gs>
              </a:gsLst>
              <a:lin ang="16200000" scaled="0"/>
            </a:gradFill>
            <a:ln>
              <a:noFill/>
            </a:ln>
            <a:effectLst>
              <a:outerShdw blurRad="508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a:solidFill>
                  <a:srgbClr val="B3C6E7"/>
                </a:solidFill>
                <a:latin typeface="Georgia"/>
                <a:ea typeface="Georgia"/>
                <a:cs typeface="Georgia"/>
                <a:sym typeface="Georgia"/>
              </a:endParaRPr>
            </a:p>
            <a:p>
              <a:pPr indent="0" lvl="0" marL="0" marR="0" rtl="0" algn="l">
                <a:spcBef>
                  <a:spcPts val="0"/>
                </a:spcBef>
                <a:spcAft>
                  <a:spcPts val="0"/>
                </a:spcAft>
                <a:buNone/>
              </a:pPr>
              <a:r>
                <a:t/>
              </a:r>
              <a:endParaRPr sz="1800">
                <a:solidFill>
                  <a:srgbClr val="B3C6E7"/>
                </a:solidFill>
                <a:latin typeface="Georgia"/>
                <a:ea typeface="Georgia"/>
                <a:cs typeface="Georgia"/>
                <a:sym typeface="Georgia"/>
              </a:endParaRPr>
            </a:p>
            <a:p>
              <a:pPr indent="0" lvl="0" marL="0" marR="0" rtl="0" algn="l">
                <a:spcBef>
                  <a:spcPts val="0"/>
                </a:spcBef>
                <a:spcAft>
                  <a:spcPts val="0"/>
                </a:spcAft>
                <a:buNone/>
              </a:pPr>
              <a:r>
                <a:rPr b="0" i="0" lang="en-US" sz="1800">
                  <a:solidFill>
                    <a:srgbClr val="B3C6E7"/>
                  </a:solidFill>
                  <a:latin typeface="Georgia"/>
                  <a:ea typeface="Georgia"/>
                  <a:cs typeface="Georgia"/>
                  <a:sym typeface="Georgia"/>
                </a:rPr>
                <a:t>This estimator builds an additive model in a forward stage-wise fashion; it allows for the optimization of arbitrary differentiable loss functions. In each stage a regression tree is fit on the negative gradient of the given loss function.</a:t>
              </a:r>
              <a:endParaRPr/>
            </a:p>
            <a:p>
              <a:pPr indent="0" lvl="0" marL="0" marR="0" rtl="0" algn="l">
                <a:spcBef>
                  <a:spcPts val="0"/>
                </a:spcBef>
                <a:spcAft>
                  <a:spcPts val="0"/>
                </a:spcAft>
                <a:buNone/>
              </a:pPr>
              <a:r>
                <a:t/>
              </a:r>
              <a:endParaRPr sz="1800">
                <a:solidFill>
                  <a:srgbClr val="B3C6E7"/>
                </a:solidFill>
                <a:latin typeface="Georgia"/>
                <a:ea typeface="Georgia"/>
                <a:cs typeface="Georgia"/>
                <a:sym typeface="Georgia"/>
              </a:endParaRPr>
            </a:p>
            <a:p>
              <a:pPr indent="0" lvl="0" marL="0" marR="0" rtl="0" algn="l">
                <a:spcBef>
                  <a:spcPts val="0"/>
                </a:spcBef>
                <a:spcAft>
                  <a:spcPts val="0"/>
                </a:spcAft>
                <a:buNone/>
              </a:pPr>
              <a:r>
                <a:t/>
              </a:r>
              <a:endParaRPr sz="1800">
                <a:solidFill>
                  <a:srgbClr val="B3C6E7"/>
                </a:solidFill>
                <a:latin typeface="Georgia"/>
                <a:ea typeface="Georgia"/>
                <a:cs typeface="Georgia"/>
                <a:sym typeface="Georgia"/>
              </a:endParaRPr>
            </a:p>
            <a:p>
              <a:pPr indent="0" lvl="0" marL="0" marR="0" rtl="0" algn="l">
                <a:spcBef>
                  <a:spcPts val="0"/>
                </a:spcBef>
                <a:spcAft>
                  <a:spcPts val="0"/>
                </a:spcAft>
                <a:buNone/>
              </a:pPr>
              <a:r>
                <a:t/>
              </a:r>
              <a:endParaRPr sz="1800">
                <a:solidFill>
                  <a:srgbClr val="B3C6E7"/>
                </a:solidFill>
                <a:latin typeface="Georgia"/>
                <a:ea typeface="Georgia"/>
                <a:cs typeface="Georgia"/>
                <a:sym typeface="Georgia"/>
              </a:endParaRPr>
            </a:p>
          </p:txBody>
        </p:sp>
        <p:sp>
          <p:nvSpPr>
            <p:cNvPr id="304" name="Google Shape;304;p11"/>
            <p:cNvSpPr txBox="1"/>
            <p:nvPr/>
          </p:nvSpPr>
          <p:spPr>
            <a:xfrm>
              <a:off x="7135851" y="222081"/>
              <a:ext cx="2914649"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B3C6E7"/>
                  </a:solidFill>
                  <a:latin typeface="Georgia"/>
                  <a:ea typeface="Georgia"/>
                  <a:cs typeface="Georgia"/>
                  <a:sym typeface="Georgia"/>
                </a:rPr>
                <a:t>GRADIENT-BOOST REGRESSION</a:t>
              </a:r>
              <a:endParaRPr sz="1800">
                <a:solidFill>
                  <a:srgbClr val="B3C6E7"/>
                </a:solidFill>
                <a:latin typeface="Georgia"/>
                <a:ea typeface="Georgia"/>
                <a:cs typeface="Georgia"/>
                <a:sym typeface="Georgia"/>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0"/>
                                        </p:tgtEl>
                                        <p:attrNameLst>
                                          <p:attrName>style.visibility</p:attrName>
                                        </p:attrNameLst>
                                      </p:cBhvr>
                                      <p:to>
                                        <p:strVal val="visible"/>
                                      </p:to>
                                    </p:set>
                                    <p:anim calcmode="lin" valueType="num">
                                      <p:cBhvr additive="base">
                                        <p:cTn dur="500"/>
                                        <p:tgtEl>
                                          <p:spTgt spid="29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3"/>
                                        </p:tgtEl>
                                        <p:attrNameLst>
                                          <p:attrName>style.visibility</p:attrName>
                                        </p:attrNameLst>
                                      </p:cBhvr>
                                      <p:to>
                                        <p:strVal val="visible"/>
                                      </p:to>
                                    </p:set>
                                    <p:anim calcmode="lin" valueType="num">
                                      <p:cBhvr additive="base">
                                        <p:cTn dur="500"/>
                                        <p:tgtEl>
                                          <p:spTgt spid="29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9"/>
                                        </p:tgtEl>
                                        <p:attrNameLst>
                                          <p:attrName>style.visibility</p:attrName>
                                        </p:attrNameLst>
                                      </p:cBhvr>
                                      <p:to>
                                        <p:strVal val="visible"/>
                                      </p:to>
                                    </p:set>
                                    <p:anim calcmode="lin" valueType="num">
                                      <p:cBhvr additive="base">
                                        <p:cTn dur="500"/>
                                        <p:tgtEl>
                                          <p:spTgt spid="29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02"/>
                                        </p:tgtEl>
                                        <p:attrNameLst>
                                          <p:attrName>style.visibility</p:attrName>
                                        </p:attrNameLst>
                                      </p:cBhvr>
                                      <p:to>
                                        <p:strVal val="visible"/>
                                      </p:to>
                                    </p:set>
                                    <p:anim calcmode="lin" valueType="num">
                                      <p:cBhvr additive="base">
                                        <p:cTn dur="500"/>
                                        <p:tgtEl>
                                          <p:spTgt spid="30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6"/>
                                        </p:tgtEl>
                                        <p:attrNameLst>
                                          <p:attrName>style.visibility</p:attrName>
                                        </p:attrNameLst>
                                      </p:cBhvr>
                                      <p:to>
                                        <p:strVal val="visible"/>
                                      </p:to>
                                    </p:set>
                                    <p:anim calcmode="lin" valueType="num">
                                      <p:cBhvr additive="base">
                                        <p:cTn dur="500"/>
                                        <p:tgtEl>
                                          <p:spTgt spid="29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p12"/>
          <p:cNvPicPr preferRelativeResize="0"/>
          <p:nvPr/>
        </p:nvPicPr>
        <p:blipFill rotWithShape="1">
          <a:blip r:embed="rId3">
            <a:alphaModFix/>
          </a:blip>
          <a:srcRect b="0" l="0" r="0" t="0"/>
          <a:stretch/>
        </p:blipFill>
        <p:spPr>
          <a:xfrm>
            <a:off x="0" y="0"/>
            <a:ext cx="12192000" cy="6858000"/>
          </a:xfrm>
          <a:prstGeom prst="rect">
            <a:avLst/>
          </a:prstGeom>
          <a:gradFill>
            <a:gsLst>
              <a:gs pos="0">
                <a:srgbClr val="112F4D"/>
              </a:gs>
              <a:gs pos="50000">
                <a:srgbClr val="7F7F7F"/>
              </a:gs>
              <a:gs pos="100000">
                <a:srgbClr val="DEE4F7">
                  <a:alpha val="0"/>
                </a:srgbClr>
              </a:gs>
            </a:gsLst>
            <a:lin ang="5400000" scaled="0"/>
          </a:gradFill>
          <a:ln>
            <a:noFill/>
          </a:ln>
        </p:spPr>
      </p:pic>
      <p:sp>
        <p:nvSpPr>
          <p:cNvPr id="310" name="Google Shape;310;p12"/>
          <p:cNvSpPr/>
          <p:nvPr/>
        </p:nvSpPr>
        <p:spPr>
          <a:xfrm>
            <a:off x="195943" y="214604"/>
            <a:ext cx="11821886" cy="6260841"/>
          </a:xfrm>
          <a:prstGeom prst="roundRect">
            <a:avLst>
              <a:gd fmla="val 16667" name="adj"/>
            </a:avLst>
          </a:prstGeom>
          <a:gradFill>
            <a:gsLst>
              <a:gs pos="0">
                <a:srgbClr val="112F4D"/>
              </a:gs>
              <a:gs pos="50000">
                <a:srgbClr val="7F7F7F"/>
              </a:gs>
              <a:gs pos="100000">
                <a:srgbClr val="DEE4F7">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1" name="Google Shape;311;p12"/>
          <p:cNvSpPr txBox="1"/>
          <p:nvPr/>
        </p:nvSpPr>
        <p:spPr>
          <a:xfrm>
            <a:off x="495301" y="382555"/>
            <a:ext cx="11696700" cy="59093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2"/>
                </a:solidFill>
                <a:latin typeface="Georgia"/>
                <a:ea typeface="Georgia"/>
                <a:cs typeface="Georgia"/>
                <a:sym typeface="Georgia"/>
              </a:rPr>
              <a:t>Linear Regression </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Procedure:</a:t>
            </a:r>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It imports necessary libraries such as Pandas for data manipulation and scikit-learn for modeling and evaluation. Meteorological features, including wind components, temperature, and others, are selected as input, while snowfall is the target variable. Data preprocessing involves handling missing values and normalizing using Min-Max scaling. The dataset is split into training and testing sets, and a linear regression model is trained on the training data. The code aims to forecast snowfall based on given meteorological conditions.</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Evaluation metrics used:</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Mean squared Error: Predictions are made on the test set, and model performance is evaluated using Mean Squared Error. </a:t>
            </a:r>
            <a:r>
              <a:rPr b="0" i="0" lang="en-US" sz="1800">
                <a:solidFill>
                  <a:schemeClr val="lt2"/>
                </a:solidFill>
                <a:latin typeface="Georgia"/>
                <a:ea typeface="Georgia"/>
                <a:cs typeface="Georgia"/>
                <a:sym typeface="Georgia"/>
              </a:rPr>
              <a:t>In statistics, the mean squared error or mean squared deviation of an estimator measures the average of the squares of the errors—that is, the average squared difference between the estimated values and the actual value. </a:t>
            </a:r>
            <a:endParaRPr sz="1800">
              <a:solidFill>
                <a:schemeClr val="lt2"/>
              </a:solidFill>
              <a:latin typeface="Georgia"/>
              <a:ea typeface="Georgia"/>
              <a:cs typeface="Georgia"/>
              <a:sym typeface="Georgia"/>
            </a:endParaRPr>
          </a:p>
        </p:txBody>
      </p:sp>
      <p:sp>
        <p:nvSpPr>
          <p:cNvPr id="312" name="Google Shape;312;p12"/>
          <p:cNvSpPr/>
          <p:nvPr/>
        </p:nvSpPr>
        <p:spPr>
          <a:xfrm>
            <a:off x="2632302" y="3019425"/>
            <a:ext cx="6315075" cy="1390650"/>
          </a:xfrm>
          <a:prstGeom prst="rect">
            <a:avLst/>
          </a:prstGeom>
          <a:blipFill rotWithShape="1">
            <a:blip r:embed="rId4">
              <a:alphaModFix/>
            </a:blip>
            <a:stretch>
              <a:fillRect b="0" l="0" r="0" t="0"/>
            </a:stretch>
          </a:blipFill>
          <a:ln>
            <a:noFill/>
          </a:ln>
          <a:effectLst>
            <a:outerShdw blurRad="149987" algn="ctr" dir="8460000" dist="250190">
              <a:srgbClr val="222A35">
                <a:alpha val="2784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1000"/>
                                        <p:tgtEl>
                                          <p:spTgt spid="31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11"/>
                                        </p:tgtEl>
                                        <p:attrNameLst>
                                          <p:attrName>style.visibility</p:attrName>
                                        </p:attrNameLst>
                                      </p:cBhvr>
                                      <p:to>
                                        <p:strVal val="visible"/>
                                      </p:to>
                                    </p:set>
                                    <p:animEffect filter="fade" transition="in">
                                      <p:cBhvr>
                                        <p:cTn dur="1000"/>
                                        <p:tgtEl>
                                          <p:spTgt spid="311"/>
                                        </p:tgtEl>
                                      </p:cBhvr>
                                    </p:animEffect>
                                  </p:childTnLst>
                                </p:cTn>
                              </p:par>
                            </p:childTnLst>
                          </p:cTn>
                        </p:par>
                        <p:par>
                          <p:cTn fill="hold">
                            <p:stCondLst>
                              <p:cond delay="2000"/>
                            </p:stCondLst>
                            <p:childTnLst>
                              <p:par>
                                <p:cTn fill="hold" nodeType="afterEffect" presetClass="entr" presetID="2" presetSubtype="4">
                                  <p:stCondLst>
                                    <p:cond delay="0"/>
                                  </p:stCondLst>
                                  <p:childTnLst>
                                    <p:set>
                                      <p:cBhvr>
                                        <p:cTn dur="1" fill="hold">
                                          <p:stCondLst>
                                            <p:cond delay="0"/>
                                          </p:stCondLst>
                                        </p:cTn>
                                        <p:tgtEl>
                                          <p:spTgt spid="312"/>
                                        </p:tgtEl>
                                        <p:attrNameLst>
                                          <p:attrName>style.visibility</p:attrName>
                                        </p:attrNameLst>
                                      </p:cBhvr>
                                      <p:to>
                                        <p:strVal val="visible"/>
                                      </p:to>
                                    </p:set>
                                    <p:anim calcmode="lin" valueType="num">
                                      <p:cBhvr additive="base">
                                        <p:cTn dur="500"/>
                                        <p:tgtEl>
                                          <p:spTgt spid="31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id="317" name="Google Shape;317;p1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18" name="Google Shape;318;p13"/>
          <p:cNvSpPr/>
          <p:nvPr/>
        </p:nvSpPr>
        <p:spPr>
          <a:xfrm>
            <a:off x="195943" y="214604"/>
            <a:ext cx="11821886" cy="6260841"/>
          </a:xfrm>
          <a:prstGeom prst="roundRect">
            <a:avLst>
              <a:gd fmla="val 16667" name="adj"/>
            </a:avLst>
          </a:prstGeom>
          <a:gradFill>
            <a:gsLst>
              <a:gs pos="0">
                <a:srgbClr val="112F4D"/>
              </a:gs>
              <a:gs pos="50000">
                <a:srgbClr val="7F7F7F"/>
              </a:gs>
              <a:gs pos="100000">
                <a:srgbClr val="DEE4F7">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9" name="Google Shape;319;p13"/>
          <p:cNvSpPr txBox="1"/>
          <p:nvPr/>
        </p:nvSpPr>
        <p:spPr>
          <a:xfrm>
            <a:off x="651783" y="355535"/>
            <a:ext cx="11453132" cy="594008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2"/>
                </a:solidFill>
                <a:latin typeface="Georgia"/>
                <a:ea typeface="Georgia"/>
                <a:cs typeface="Georgia"/>
                <a:sym typeface="Georgia"/>
              </a:rPr>
              <a:t>Logistic Regression </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Procedure:</a:t>
            </a:r>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The code employs logistic regression for binary snowfall prediction based on meteorological features. It imports Pandas for data manipulation and scikit-learn for modeling and evaluation. Relevant features are selected, and a binary target variable is created (1 if snowfall exceeds a threshold, 0 otherwise). Data preprocessing involves handling missing values and normalizing using Min-Max scaling. The dataset is split into training and testing sets, and a logistic regression model is trained on the scaled training data. </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Evaluation Metrics used:</a:t>
            </a:r>
            <a:endParaRPr/>
          </a:p>
          <a:p>
            <a:pPr indent="0" lvl="0" marL="0" marR="0" rtl="0" algn="l">
              <a:spcBef>
                <a:spcPts val="0"/>
              </a:spcBef>
              <a:spcAft>
                <a:spcPts val="0"/>
              </a:spcAft>
              <a:buNone/>
            </a:pPr>
            <a:r>
              <a:rPr lang="en-US" sz="1600">
                <a:solidFill>
                  <a:schemeClr val="lt2"/>
                </a:solidFill>
                <a:latin typeface="Georgia"/>
                <a:ea typeface="Georgia"/>
                <a:cs typeface="Georgia"/>
                <a:sym typeface="Georgia"/>
              </a:rPr>
              <a:t>Predictions are made on the test set, and model performance is evaluated using accuracy and a confusion matrix. A confusion matrix assesses model performance by tabulating true positives, true negatives, false positives, and false negatives in classification. True Positive (TP): 934 - This represents the number of instances where the model correctly predicted snowfall (actual snowfall occurred, and the model predicted snowfall).False Positive (FP): 46 - This is the number of instances where the model incorrectly predicted snowfall (actual no snowfall occurred, but the model predicted snowfall).True Negative (TN): 8446 - This indicates the number of instances where the model correctly predicted no snowfall (actual no snowfall occurred, and the model predicted no snowfall).False Negative (FN): 233 - This is the number of instances where the model incorrectly predicted no snowfall (actual snowfall occurred, but the model predicted no snowfall).</a:t>
            </a:r>
            <a:endParaRPr/>
          </a:p>
        </p:txBody>
      </p:sp>
      <p:sp>
        <p:nvSpPr>
          <p:cNvPr id="320" name="Google Shape;320;p13"/>
          <p:cNvSpPr/>
          <p:nvPr/>
        </p:nvSpPr>
        <p:spPr>
          <a:xfrm>
            <a:off x="3297011" y="2949137"/>
            <a:ext cx="4227739" cy="959726"/>
          </a:xfrm>
          <a:prstGeom prst="rect">
            <a:avLst/>
          </a:prstGeom>
          <a:blipFill rotWithShape="1">
            <a:blip r:embed="rId4">
              <a:alphaModFix/>
            </a:blip>
            <a:stretch>
              <a:fillRect b="0" l="0" r="0" t="0"/>
            </a:stretch>
          </a:blipFill>
          <a:ln>
            <a:noFill/>
          </a:ln>
          <a:effectLst>
            <a:outerShdw blurRad="149987" algn="ctr" dir="8460000" dist="250190">
              <a:srgbClr val="000000">
                <a:alpha val="2784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9"/>
                                        </p:tgtEl>
                                        <p:attrNameLst>
                                          <p:attrName>style.visibility</p:attrName>
                                        </p:attrNameLst>
                                      </p:cBhvr>
                                      <p:to>
                                        <p:strVal val="visible"/>
                                      </p:to>
                                    </p:set>
                                    <p:animEffect filter="fade" transition="in">
                                      <p:cBhvr>
                                        <p:cTn dur="1000"/>
                                        <p:tgtEl>
                                          <p:spTgt spid="31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0"/>
                                        </p:tgtEl>
                                        <p:attrNameLst>
                                          <p:attrName>style.visibility</p:attrName>
                                        </p:attrNameLst>
                                      </p:cBhvr>
                                      <p:to>
                                        <p:strVal val="visible"/>
                                      </p:to>
                                    </p:set>
                                    <p:animEffect filter="fade" transition="in">
                                      <p:cBhvr>
                                        <p:cTn dur="1000"/>
                                        <p:tgtEl>
                                          <p:spTgt spid="3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pic>
        <p:nvPicPr>
          <p:cNvPr id="325" name="Google Shape;325;p1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26" name="Google Shape;326;p14"/>
          <p:cNvSpPr/>
          <p:nvPr/>
        </p:nvSpPr>
        <p:spPr>
          <a:xfrm>
            <a:off x="195943" y="214604"/>
            <a:ext cx="11821886" cy="6260841"/>
          </a:xfrm>
          <a:prstGeom prst="roundRect">
            <a:avLst>
              <a:gd fmla="val 16667" name="adj"/>
            </a:avLst>
          </a:prstGeom>
          <a:gradFill>
            <a:gsLst>
              <a:gs pos="0">
                <a:srgbClr val="112F4D"/>
              </a:gs>
              <a:gs pos="50000">
                <a:srgbClr val="7F7F7F"/>
              </a:gs>
              <a:gs pos="100000">
                <a:srgbClr val="DEE4F7">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7" name="Google Shape;327;p14"/>
          <p:cNvSpPr txBox="1"/>
          <p:nvPr/>
        </p:nvSpPr>
        <p:spPr>
          <a:xfrm>
            <a:off x="542925" y="382555"/>
            <a:ext cx="11453132" cy="59093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2"/>
                </a:solidFill>
                <a:latin typeface="Georgia"/>
                <a:ea typeface="Georgia"/>
                <a:cs typeface="Georgia"/>
                <a:sym typeface="Georgia"/>
              </a:rPr>
              <a:t>Ridge Regression </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Procedure:</a:t>
            </a:r>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This code implements Ridge Regression using scikit-learn. It trains the model on the training set, predicts on both training and test sets, and evaluates performance using Root Mean Squared Error (RMSE) and Mean Absolute Error (MAE). The hyperparameter alpha is set to 1. The results provide insights into the model's accuracy on both training and test data.</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Evaluation metrics used:</a:t>
            </a:r>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Training RMSE (Root Mean Squared Error): Measures the average deviation between predicted and actual values, providing a sense of the model's fit to the training data.   </a:t>
            </a:r>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Training MAE (Mean Absolute Error): Evaluates the average absolute difference between predicted and actual values, giving insights into prediction accuracy.</a:t>
            </a:r>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Test RMSE (Root Mean Squared Error): Assesses the model's performance on unseen data, indicating how well predictions generalize to new observations.   </a:t>
            </a:r>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Test MAE (Mean Absolute Error): Measures prediction accuracy on the test set, helping understand the model's effectiveness in real-world scenarios. These metrics offer a comprehensive evaluation of the Ridge Regression model's accuracy and generalization capabilities.</a:t>
            </a:r>
            <a:endParaRPr/>
          </a:p>
        </p:txBody>
      </p:sp>
      <p:sp>
        <p:nvSpPr>
          <p:cNvPr id="328" name="Google Shape;328;p14"/>
          <p:cNvSpPr/>
          <p:nvPr/>
        </p:nvSpPr>
        <p:spPr>
          <a:xfrm>
            <a:off x="3181350" y="2676525"/>
            <a:ext cx="5086350" cy="752475"/>
          </a:xfrm>
          <a:prstGeom prst="rect">
            <a:avLst/>
          </a:prstGeom>
          <a:blipFill rotWithShape="1">
            <a:blip r:embed="rId4">
              <a:alphaModFix/>
            </a:blip>
            <a:stretch>
              <a:fillRect b="0" l="0" r="0" t="0"/>
            </a:stretch>
          </a:blipFill>
          <a:ln>
            <a:noFill/>
          </a:ln>
          <a:effectLst>
            <a:outerShdw blurRad="149987" algn="ctr" dir="8460000" dist="250190">
              <a:srgbClr val="000000">
                <a:alpha val="2784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27"/>
                                        </p:tgtEl>
                                        <p:attrNameLst>
                                          <p:attrName>style.visibility</p:attrName>
                                        </p:attrNameLst>
                                      </p:cBhvr>
                                      <p:to>
                                        <p:strVal val="visible"/>
                                      </p:to>
                                    </p:set>
                                    <p:animEffect filter="fade" transition="in">
                                      <p:cBhvr>
                                        <p:cTn dur="1000"/>
                                        <p:tgtEl>
                                          <p:spTgt spid="32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000"/>
                                        <p:tgtEl>
                                          <p:spTgt spid="3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pic>
        <p:nvPicPr>
          <p:cNvPr id="333" name="Google Shape;333;p1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34" name="Google Shape;334;p15"/>
          <p:cNvSpPr/>
          <p:nvPr/>
        </p:nvSpPr>
        <p:spPr>
          <a:xfrm>
            <a:off x="195943" y="214604"/>
            <a:ext cx="11821886" cy="6260841"/>
          </a:xfrm>
          <a:prstGeom prst="roundRect">
            <a:avLst>
              <a:gd fmla="val 16667" name="adj"/>
            </a:avLst>
          </a:prstGeom>
          <a:gradFill>
            <a:gsLst>
              <a:gs pos="0">
                <a:srgbClr val="112F4D"/>
              </a:gs>
              <a:gs pos="50000">
                <a:srgbClr val="7F7F7F"/>
              </a:gs>
              <a:gs pos="100000">
                <a:srgbClr val="DEE4F7">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5" name="Google Shape;335;p15"/>
          <p:cNvSpPr txBox="1"/>
          <p:nvPr/>
        </p:nvSpPr>
        <p:spPr>
          <a:xfrm>
            <a:off x="542925" y="382555"/>
            <a:ext cx="11353800" cy="535531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2"/>
                </a:solidFill>
                <a:latin typeface="Georgia"/>
                <a:ea typeface="Georgia"/>
                <a:cs typeface="Georgia"/>
                <a:sym typeface="Georgia"/>
              </a:rPr>
              <a:t>Gradient Booster Regression </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Procedure:</a:t>
            </a:r>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This code employs a Gradient Boosting Regressor for snowfall prediction. Key steps include selecting features, splitting data into training and testing sets, and training the model. Predictions are made on the test set, and performance is evaluated using RMSE and MAE metrics.</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Evaluation metrics used:</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The training phase for a regression model yielded RMSE of 6.74 and MAE of 2.63. The model predicts snowfall accurately on the test set, with RMSE 1.62 and MAE 3.01.</a:t>
            </a:r>
            <a:endParaRPr/>
          </a:p>
        </p:txBody>
      </p:sp>
      <p:sp>
        <p:nvSpPr>
          <p:cNvPr id="336" name="Google Shape;336;p15"/>
          <p:cNvSpPr/>
          <p:nvPr/>
        </p:nvSpPr>
        <p:spPr>
          <a:xfrm>
            <a:off x="2257424" y="2590800"/>
            <a:ext cx="7267575" cy="1752600"/>
          </a:xfrm>
          <a:prstGeom prst="rect">
            <a:avLst/>
          </a:prstGeom>
          <a:blipFill rotWithShape="1">
            <a:blip r:embed="rId4">
              <a:alphaModFix/>
            </a:blip>
            <a:stretch>
              <a:fillRect b="0" l="0" r="0" t="0"/>
            </a:stretch>
          </a:blipFill>
          <a:ln>
            <a:noFill/>
          </a:ln>
          <a:effectLst>
            <a:outerShdw blurRad="149987" algn="ctr" dir="8460000" dist="250190">
              <a:srgbClr val="000000">
                <a:alpha val="2784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35"/>
                                        </p:tgtEl>
                                        <p:attrNameLst>
                                          <p:attrName>style.visibility</p:attrName>
                                        </p:attrNameLst>
                                      </p:cBhvr>
                                      <p:to>
                                        <p:strVal val="visible"/>
                                      </p:to>
                                    </p:set>
                                    <p:animEffect filter="fade" transition="in">
                                      <p:cBhvr>
                                        <p:cTn dur="1000"/>
                                        <p:tgtEl>
                                          <p:spTgt spid="33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36"/>
                                        </p:tgtEl>
                                        <p:attrNameLst>
                                          <p:attrName>style.visibility</p:attrName>
                                        </p:attrNameLst>
                                      </p:cBhvr>
                                      <p:to>
                                        <p:strVal val="visible"/>
                                      </p:to>
                                    </p:set>
                                    <p:animEffect filter="fade" transition="in">
                                      <p:cBhvr>
                                        <p:cTn dur="1000"/>
                                        <p:tgtEl>
                                          <p:spTgt spid="3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pic>
        <p:nvPicPr>
          <p:cNvPr id="341" name="Google Shape;341;p16"/>
          <p:cNvPicPr preferRelativeResize="0"/>
          <p:nvPr/>
        </p:nvPicPr>
        <p:blipFill rotWithShape="1">
          <a:blip r:embed="rId3">
            <a:alphaModFix/>
          </a:blip>
          <a:srcRect b="0" l="0" r="0" t="0"/>
          <a:stretch/>
        </p:blipFill>
        <p:spPr>
          <a:xfrm>
            <a:off x="0" y="-19050"/>
            <a:ext cx="12192000" cy="6858000"/>
          </a:xfrm>
          <a:prstGeom prst="rect">
            <a:avLst/>
          </a:prstGeom>
          <a:noFill/>
          <a:ln>
            <a:noFill/>
          </a:ln>
        </p:spPr>
      </p:pic>
      <p:sp>
        <p:nvSpPr>
          <p:cNvPr id="342" name="Google Shape;342;p16"/>
          <p:cNvSpPr/>
          <p:nvPr/>
        </p:nvSpPr>
        <p:spPr>
          <a:xfrm>
            <a:off x="195943" y="214604"/>
            <a:ext cx="11821886" cy="6260841"/>
          </a:xfrm>
          <a:prstGeom prst="roundRect">
            <a:avLst>
              <a:gd fmla="val 16667" name="adj"/>
            </a:avLst>
          </a:prstGeom>
          <a:gradFill>
            <a:gsLst>
              <a:gs pos="0">
                <a:srgbClr val="112F4D"/>
              </a:gs>
              <a:gs pos="50000">
                <a:srgbClr val="7F7F7F"/>
              </a:gs>
              <a:gs pos="100000">
                <a:srgbClr val="DEE4F7">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3" name="Google Shape;343;p16"/>
          <p:cNvSpPr txBox="1"/>
          <p:nvPr/>
        </p:nvSpPr>
        <p:spPr>
          <a:xfrm>
            <a:off x="542925" y="382555"/>
            <a:ext cx="11353800" cy="563231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2"/>
                </a:solidFill>
                <a:latin typeface="Georgia"/>
                <a:ea typeface="Georgia"/>
                <a:cs typeface="Georgia"/>
                <a:sym typeface="Georgia"/>
              </a:rPr>
              <a:t>Random Forest Regression </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Procedure:</a:t>
            </a:r>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This code employs a RandomForestRegressor to predict snowfall based on meteorological features. The model is trained on the training set, evaluated for accuracy using training RMSE and MAE. Predictions are then made on the test set, and the model's performance is assessed with test RMSE and MAE, indicating accurate snowfall predictions</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Evaluation metrics used:</a:t>
            </a:r>
            <a:endParaRPr/>
          </a:p>
          <a:p>
            <a:pPr indent="0" lvl="0" marL="0" marR="0" rtl="0" algn="l">
              <a:spcBef>
                <a:spcPts val="0"/>
              </a:spcBef>
              <a:spcAft>
                <a:spcPts val="0"/>
              </a:spcAft>
              <a:buNone/>
            </a:pPr>
            <a:r>
              <a:t/>
            </a:r>
            <a:endParaRPr sz="1800">
              <a:solidFill>
                <a:schemeClr val="lt2"/>
              </a:solidFill>
              <a:latin typeface="Georgia"/>
              <a:ea typeface="Georgia"/>
              <a:cs typeface="Georgia"/>
              <a:sym typeface="Georgia"/>
            </a:endParaRPr>
          </a:p>
          <a:p>
            <a:pPr indent="0" lvl="0" marL="0" marR="0" rtl="0" algn="l">
              <a:spcBef>
                <a:spcPts val="0"/>
              </a:spcBef>
              <a:spcAft>
                <a:spcPts val="0"/>
              </a:spcAft>
              <a:buNone/>
            </a:pPr>
            <a:r>
              <a:rPr lang="en-US" sz="1800">
                <a:solidFill>
                  <a:schemeClr val="lt2"/>
                </a:solidFill>
                <a:latin typeface="Georgia"/>
                <a:ea typeface="Georgia"/>
                <a:cs typeface="Georgia"/>
                <a:sym typeface="Georgia"/>
              </a:rPr>
              <a:t>Assess model performance on training set (Training RMSE: 2.03, MAE: 6.73).Test Set Predictions: Utilize the trained model to make predictions on the test set. Test Set Evaluation: Evaluate model performance on the test set (Test RMSE: 2.06, MAE: 6.6).</a:t>
            </a:r>
            <a:endParaRPr/>
          </a:p>
        </p:txBody>
      </p:sp>
      <p:sp>
        <p:nvSpPr>
          <p:cNvPr id="344" name="Google Shape;344;p16"/>
          <p:cNvSpPr/>
          <p:nvPr/>
        </p:nvSpPr>
        <p:spPr>
          <a:xfrm>
            <a:off x="2533650" y="2695575"/>
            <a:ext cx="6924676" cy="1466850"/>
          </a:xfrm>
          <a:prstGeom prst="rect">
            <a:avLst/>
          </a:prstGeom>
          <a:blipFill rotWithShape="1">
            <a:blip r:embed="rId4">
              <a:alphaModFix/>
            </a:blip>
            <a:stretch>
              <a:fillRect b="0" l="0" r="0" t="0"/>
            </a:stretch>
          </a:blipFill>
          <a:ln>
            <a:noFill/>
          </a:ln>
          <a:effectLst>
            <a:outerShdw blurRad="149987" algn="ctr" dir="8460000" dist="250190">
              <a:srgbClr val="000000">
                <a:alpha val="2784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43"/>
                                        </p:tgtEl>
                                        <p:attrNameLst>
                                          <p:attrName>style.visibility</p:attrName>
                                        </p:attrNameLst>
                                      </p:cBhvr>
                                      <p:to>
                                        <p:strVal val="visible"/>
                                      </p:to>
                                    </p:set>
                                    <p:animEffect filter="fade" transition="in">
                                      <p:cBhvr>
                                        <p:cTn dur="1000"/>
                                        <p:tgtEl>
                                          <p:spTgt spid="34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000"/>
                                        <p:tgtEl>
                                          <p:spTgt spid="3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8" name="Shape 348"/>
        <p:cNvGrpSpPr/>
        <p:nvPr/>
      </p:nvGrpSpPr>
      <p:grpSpPr>
        <a:xfrm>
          <a:off x="0" y="0"/>
          <a:ext cx="0" cy="0"/>
          <a:chOff x="0" y="0"/>
          <a:chExt cx="0" cy="0"/>
        </a:xfrm>
      </p:grpSpPr>
      <p:sp>
        <p:nvSpPr>
          <p:cNvPr id="349" name="Google Shape;349;p17"/>
          <p:cNvSpPr txBox="1"/>
          <p:nvPr/>
        </p:nvSpPr>
        <p:spPr>
          <a:xfrm>
            <a:off x="1409699" y="2096006"/>
            <a:ext cx="9829801"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9600">
                <a:solidFill>
                  <a:schemeClr val="lt1"/>
                </a:solidFill>
                <a:latin typeface="Abril Fatface"/>
                <a:ea typeface="Abril Fatface"/>
                <a:cs typeface="Abril Fatface"/>
                <a:sym typeface="Abril Fatface"/>
              </a:rPr>
              <a:t>THANK YOU</a:t>
            </a:r>
            <a:r>
              <a:rPr lang="en-US" sz="9600">
                <a:solidFill>
                  <a:schemeClr val="lt1"/>
                </a:solidFill>
                <a:latin typeface="Abril Fatface"/>
                <a:ea typeface="Abril Fatface"/>
                <a:cs typeface="Abril Fatface"/>
                <a:sym typeface="Abril Fatface"/>
              </a:rPr>
              <a:t>!</a:t>
            </a:r>
            <a:endParaRPr sz="9600">
              <a:solidFill>
                <a:schemeClr val="lt1"/>
              </a:solidFill>
              <a:latin typeface="Abril Fatface"/>
              <a:ea typeface="Abril Fatface"/>
              <a:cs typeface="Abril Fatface"/>
              <a:sym typeface="Abril Fatfac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 name="Shape 91"/>
        <p:cNvGrpSpPr/>
        <p:nvPr/>
      </p:nvGrpSpPr>
      <p:grpSpPr>
        <a:xfrm>
          <a:off x="0" y="0"/>
          <a:ext cx="0" cy="0"/>
          <a:chOff x="0" y="0"/>
          <a:chExt cx="0" cy="0"/>
        </a:xfrm>
      </p:grpSpPr>
      <p:sp>
        <p:nvSpPr>
          <p:cNvPr id="92" name="Google Shape;92;p2"/>
          <p:cNvSpPr txBox="1"/>
          <p:nvPr/>
        </p:nvSpPr>
        <p:spPr>
          <a:xfrm>
            <a:off x="1895475" y="104775"/>
            <a:ext cx="8586787"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4400">
                <a:solidFill>
                  <a:srgbClr val="D8E2F3"/>
                </a:solidFill>
                <a:latin typeface="Georgia"/>
                <a:ea typeface="Georgia"/>
                <a:cs typeface="Georgia"/>
                <a:sym typeface="Georgia"/>
              </a:rPr>
              <a:t>SNOWFALL PREDICTION IN</a:t>
            </a:r>
            <a:endParaRPr b="1" sz="4400">
              <a:solidFill>
                <a:srgbClr val="D8E2F3"/>
              </a:solidFill>
              <a:latin typeface="Georgia"/>
              <a:ea typeface="Georgia"/>
              <a:cs typeface="Georgia"/>
              <a:sym typeface="Georgia"/>
            </a:endParaRPr>
          </a:p>
        </p:txBody>
      </p:sp>
      <p:sp>
        <p:nvSpPr>
          <p:cNvPr id="93" name="Google Shape;93;p2"/>
          <p:cNvSpPr txBox="1"/>
          <p:nvPr/>
        </p:nvSpPr>
        <p:spPr>
          <a:xfrm>
            <a:off x="2366962" y="874216"/>
            <a:ext cx="777716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6600">
                <a:solidFill>
                  <a:schemeClr val="lt2"/>
                </a:solidFill>
                <a:latin typeface="Georgia"/>
                <a:ea typeface="Georgia"/>
                <a:cs typeface="Georgia"/>
                <a:sym typeface="Georgia"/>
              </a:rPr>
              <a:t>UTTARAKHAND</a:t>
            </a:r>
            <a:endParaRPr b="1" sz="6600">
              <a:solidFill>
                <a:schemeClr val="lt2"/>
              </a:solidFill>
              <a:latin typeface="Georgia"/>
              <a:ea typeface="Georgia"/>
              <a:cs typeface="Georgia"/>
              <a:sym typeface="Georgia"/>
            </a:endParaRPr>
          </a:p>
        </p:txBody>
      </p:sp>
      <p:pic>
        <p:nvPicPr>
          <p:cNvPr id="94" name="Google Shape;94;p2"/>
          <p:cNvPicPr preferRelativeResize="0"/>
          <p:nvPr/>
        </p:nvPicPr>
        <p:blipFill rotWithShape="1">
          <a:blip r:embed="rId4">
            <a:alphaModFix/>
          </a:blip>
          <a:srcRect b="0" l="0" r="0" t="0"/>
          <a:stretch/>
        </p:blipFill>
        <p:spPr>
          <a:xfrm>
            <a:off x="33338" y="-257175"/>
            <a:ext cx="12125324"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00" name="Google Shape;100;p3"/>
          <p:cNvSpPr/>
          <p:nvPr/>
        </p:nvSpPr>
        <p:spPr>
          <a:xfrm>
            <a:off x="352425" y="466725"/>
            <a:ext cx="11439525" cy="5753100"/>
          </a:xfrm>
          <a:prstGeom prst="rect">
            <a:avLst/>
          </a:prstGeom>
          <a:gradFill>
            <a:gsLst>
              <a:gs pos="0">
                <a:srgbClr val="1F3864">
                  <a:alpha val="17647"/>
                </a:srgbClr>
              </a:gs>
              <a:gs pos="50000">
                <a:srgbClr val="1F3864">
                  <a:alpha val="74901"/>
                </a:srgbClr>
              </a:gs>
              <a:gs pos="100000">
                <a:srgbClr val="1F3864">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1" name="Google Shape;101;p3"/>
          <p:cNvSpPr txBox="1"/>
          <p:nvPr/>
        </p:nvSpPr>
        <p:spPr>
          <a:xfrm>
            <a:off x="695325" y="751344"/>
            <a:ext cx="10448925" cy="501675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D8D8D8"/>
                </a:solidFill>
                <a:latin typeface="Georgia"/>
                <a:ea typeface="Georgia"/>
                <a:cs typeface="Georgia"/>
                <a:sym typeface="Georgia"/>
              </a:rPr>
              <a:t>Problem Statement:</a:t>
            </a:r>
            <a:endParaRPr/>
          </a:p>
          <a:p>
            <a:pPr indent="0" lvl="0" marL="0" marR="0" rtl="0" algn="l">
              <a:spcBef>
                <a:spcPts val="0"/>
              </a:spcBef>
              <a:spcAft>
                <a:spcPts val="0"/>
              </a:spcAft>
              <a:buNone/>
            </a:pPr>
            <a:r>
              <a:t/>
            </a:r>
            <a:endParaRPr sz="1800">
              <a:solidFill>
                <a:srgbClr val="D8D8D8"/>
              </a:solidFill>
              <a:latin typeface="Georgia"/>
              <a:ea typeface="Georgia"/>
              <a:cs typeface="Georgia"/>
              <a:sym typeface="Georgia"/>
            </a:endParaRPr>
          </a:p>
          <a:p>
            <a:pPr indent="0" lvl="0" marL="0" marR="0" rtl="0" algn="l">
              <a:spcBef>
                <a:spcPts val="0"/>
              </a:spcBef>
              <a:spcAft>
                <a:spcPts val="0"/>
              </a:spcAft>
              <a:buNone/>
            </a:pPr>
            <a:r>
              <a:rPr lang="en-US" sz="1800">
                <a:solidFill>
                  <a:srgbClr val="D8D8D8"/>
                </a:solidFill>
                <a:latin typeface="Georgia"/>
                <a:ea typeface="Georgia"/>
                <a:cs typeface="Georgia"/>
                <a:sym typeface="Georgia"/>
              </a:rPr>
              <a:t>Climate change, a global concern, is evident in declining snowfall rates. Linked to rising temperatures, the depth of snow has globally decreased since the late 1950s. Despite punishing winter temperatures in Northern India, snowfall onset is delayed, with lower amounts this season. Climate variability, caused by a shift in global wind patterns, led to late snowfall onset in recent years. </a:t>
            </a:r>
            <a:endParaRPr/>
          </a:p>
          <a:p>
            <a:pPr indent="0" lvl="0" marL="0" marR="0" rtl="0" algn="l">
              <a:spcBef>
                <a:spcPts val="0"/>
              </a:spcBef>
              <a:spcAft>
                <a:spcPts val="0"/>
              </a:spcAft>
              <a:buNone/>
            </a:pPr>
            <a:r>
              <a:t/>
            </a:r>
            <a:endParaRPr sz="1800">
              <a:solidFill>
                <a:srgbClr val="D8D8D8"/>
              </a:solidFill>
              <a:latin typeface="Georgia"/>
              <a:ea typeface="Georgia"/>
              <a:cs typeface="Georgia"/>
              <a:sym typeface="Georgia"/>
            </a:endParaRPr>
          </a:p>
          <a:p>
            <a:pPr indent="0" lvl="0" marL="0" marR="0" rtl="0" algn="l">
              <a:spcBef>
                <a:spcPts val="0"/>
              </a:spcBef>
              <a:spcAft>
                <a:spcPts val="0"/>
              </a:spcAft>
              <a:buNone/>
            </a:pPr>
            <a:r>
              <a:rPr lang="en-US" sz="1800">
                <a:solidFill>
                  <a:srgbClr val="D8D8D8"/>
                </a:solidFill>
                <a:latin typeface="Georgia"/>
                <a:ea typeface="Georgia"/>
                <a:cs typeface="Georgia"/>
                <a:sym typeface="Georgia"/>
              </a:rPr>
              <a:t>This year, the Westerly jet stream shifted, causing delays in rain and snow. Uttarakhand faces a similar pattern with delayed snowfall and lower rainfall due to fewer western disturbances. Western disturbances, originating over the Mediterranean, play a vital role in India's winter weather. However, climate change affects their frequency and strength. La Nina, cooling ocean temperatures, contributes to a 3°C temperature increase in plains. </a:t>
            </a:r>
            <a:endParaRPr/>
          </a:p>
          <a:p>
            <a:pPr indent="0" lvl="0" marL="0" marR="0" rtl="0" algn="l">
              <a:spcBef>
                <a:spcPts val="0"/>
              </a:spcBef>
              <a:spcAft>
                <a:spcPts val="0"/>
              </a:spcAft>
              <a:buNone/>
            </a:pPr>
            <a:r>
              <a:t/>
            </a:r>
            <a:endParaRPr sz="1800">
              <a:solidFill>
                <a:srgbClr val="D8D8D8"/>
              </a:solidFill>
              <a:latin typeface="Georgia"/>
              <a:ea typeface="Georgia"/>
              <a:cs typeface="Georgia"/>
              <a:sym typeface="Georgia"/>
            </a:endParaRPr>
          </a:p>
          <a:p>
            <a:pPr indent="0" lvl="0" marL="0" marR="0" rtl="0" algn="l">
              <a:spcBef>
                <a:spcPts val="0"/>
              </a:spcBef>
              <a:spcAft>
                <a:spcPts val="0"/>
              </a:spcAft>
              <a:buNone/>
            </a:pPr>
            <a:r>
              <a:t/>
            </a:r>
            <a:endParaRPr sz="1800">
              <a:solidFill>
                <a:srgbClr val="D8D8D8"/>
              </a:solidFill>
              <a:latin typeface="Georgia"/>
              <a:ea typeface="Georgia"/>
              <a:cs typeface="Georgia"/>
              <a:sym typeface="Georgia"/>
            </a:endParaRPr>
          </a:p>
          <a:p>
            <a:pPr indent="0" lvl="0" marL="0" marR="0" rtl="0" algn="l">
              <a:spcBef>
                <a:spcPts val="0"/>
              </a:spcBef>
              <a:spcAft>
                <a:spcPts val="0"/>
              </a:spcAft>
              <a:buNone/>
            </a:pPr>
            <a:r>
              <a:rPr lang="en-US" sz="1800">
                <a:solidFill>
                  <a:srgbClr val="D8D8D8"/>
                </a:solidFill>
                <a:latin typeface="Georgia"/>
                <a:ea typeface="Georgia"/>
                <a:cs typeface="Georgia"/>
                <a:sym typeface="Georgia"/>
              </a:rPr>
              <a:t>Contrary to expectations, recent studies show reduced snowfall over the western Himalaya due to a warming climate. Changes in wind direction from colder westerlies to warmer easterlies, influenced by western disturbances, lead to rain and reduced snowfall. </a:t>
            </a:r>
            <a:endParaRPr sz="1800">
              <a:solidFill>
                <a:srgbClr val="D8D8D8"/>
              </a:solidFill>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07" name="Google Shape;107;p4"/>
          <p:cNvSpPr/>
          <p:nvPr/>
        </p:nvSpPr>
        <p:spPr>
          <a:xfrm>
            <a:off x="352425" y="466725"/>
            <a:ext cx="11439525" cy="5753100"/>
          </a:xfrm>
          <a:prstGeom prst="rect">
            <a:avLst/>
          </a:prstGeom>
          <a:gradFill>
            <a:gsLst>
              <a:gs pos="0">
                <a:srgbClr val="1F3864">
                  <a:alpha val="17647"/>
                </a:srgbClr>
              </a:gs>
              <a:gs pos="50000">
                <a:srgbClr val="1F3864">
                  <a:alpha val="74901"/>
                </a:srgbClr>
              </a:gs>
              <a:gs pos="100000">
                <a:srgbClr val="1F3864">
                  <a:alpha val="0"/>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8" name="Google Shape;108;p4"/>
          <p:cNvSpPr txBox="1"/>
          <p:nvPr/>
        </p:nvSpPr>
        <p:spPr>
          <a:xfrm>
            <a:off x="695325" y="751344"/>
            <a:ext cx="10448925" cy="480131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D8D8"/>
                </a:solidFill>
                <a:latin typeface="Georgia"/>
                <a:ea typeface="Georgia"/>
                <a:cs typeface="Georgia"/>
                <a:sym typeface="Georgia"/>
              </a:rPr>
              <a:t>Extreme weather events associated with global warming, like La Nina and El Nino, contribute to erratic weather patterns and reduced snowfall. The impact on the northwest's ecology, water resources, and Agro-forestry is significant.</a:t>
            </a:r>
            <a:endParaRPr/>
          </a:p>
          <a:p>
            <a:pPr indent="0" lvl="0" marL="0" marR="0" rtl="0" algn="l">
              <a:spcBef>
                <a:spcPts val="0"/>
              </a:spcBef>
              <a:spcAft>
                <a:spcPts val="0"/>
              </a:spcAft>
              <a:buNone/>
            </a:pPr>
            <a:r>
              <a:t/>
            </a:r>
            <a:endParaRPr sz="1800">
              <a:solidFill>
                <a:srgbClr val="D8D8D8"/>
              </a:solidFill>
              <a:latin typeface="Georgia"/>
              <a:ea typeface="Georgia"/>
              <a:cs typeface="Georgia"/>
              <a:sym typeface="Georgia"/>
            </a:endParaRPr>
          </a:p>
          <a:p>
            <a:pPr indent="0" lvl="0" marL="0" marR="0" rtl="0" algn="l">
              <a:spcBef>
                <a:spcPts val="0"/>
              </a:spcBef>
              <a:spcAft>
                <a:spcPts val="0"/>
              </a:spcAft>
              <a:buNone/>
            </a:pPr>
            <a:r>
              <a:rPr lang="en-US" sz="1800">
                <a:solidFill>
                  <a:srgbClr val="D8D8D8"/>
                </a:solidFill>
                <a:latin typeface="Georgia"/>
                <a:ea typeface="Georgia"/>
                <a:cs typeface="Georgia"/>
                <a:sym typeface="Georgia"/>
              </a:rPr>
              <a:t> Studies reveal decreasing winter precipitation and snowfall trends, affecting river flow and agriculture. A DRDO study notes increased temperatures below 4,000 m but a decreasing trend above this altitude. Lower altitudes experience significant snowfall decreases, impacting water availability, river flow, and Agro-forestry. Diminished snow cover, reduced glacier accumulation, and accelerated melting due to climate change pose unprecedented risks to the region.</a:t>
            </a:r>
            <a:endParaRPr/>
          </a:p>
          <a:p>
            <a:pPr indent="0" lvl="0" marL="0" marR="0" rtl="0" algn="l">
              <a:spcBef>
                <a:spcPts val="0"/>
              </a:spcBef>
              <a:spcAft>
                <a:spcPts val="0"/>
              </a:spcAft>
              <a:buNone/>
            </a:pPr>
            <a:r>
              <a:t/>
            </a:r>
            <a:endParaRPr sz="1800">
              <a:solidFill>
                <a:srgbClr val="D8D8D8"/>
              </a:solidFill>
              <a:latin typeface="Georgia"/>
              <a:ea typeface="Georgia"/>
              <a:cs typeface="Georgia"/>
              <a:sym typeface="Georgia"/>
            </a:endParaRPr>
          </a:p>
          <a:p>
            <a:pPr indent="0" lvl="0" marL="0" marR="0" rtl="0" algn="l">
              <a:spcBef>
                <a:spcPts val="0"/>
              </a:spcBef>
              <a:spcAft>
                <a:spcPts val="0"/>
              </a:spcAft>
              <a:buNone/>
            </a:pPr>
            <a:r>
              <a:rPr lang="en-US" sz="1800">
                <a:solidFill>
                  <a:srgbClr val="D8D8D8"/>
                </a:solidFill>
                <a:latin typeface="Georgia"/>
                <a:ea typeface="Georgia"/>
                <a:cs typeface="Georgia"/>
                <a:sym typeface="Georgia"/>
              </a:rPr>
              <a:t>OBJECTIVE: Through this project we Aim to study snowfall patterns throughout the years as well as predict the snowfall rate for coming years. </a:t>
            </a:r>
            <a:endParaRPr/>
          </a:p>
          <a:p>
            <a:pPr indent="0" lvl="0" marL="0" marR="0" rtl="0" algn="l">
              <a:spcBef>
                <a:spcPts val="0"/>
              </a:spcBef>
              <a:spcAft>
                <a:spcPts val="0"/>
              </a:spcAft>
              <a:buNone/>
            </a:pPr>
            <a:r>
              <a:t/>
            </a:r>
            <a:endParaRPr sz="1800">
              <a:solidFill>
                <a:srgbClr val="D8D8D8"/>
              </a:solidFill>
              <a:latin typeface="Georgia"/>
              <a:ea typeface="Georgia"/>
              <a:cs typeface="Georgia"/>
              <a:sym typeface="Georgia"/>
            </a:endParaRPr>
          </a:p>
          <a:p>
            <a:pPr indent="0" lvl="0" marL="0" marR="0" rtl="0" algn="l">
              <a:spcBef>
                <a:spcPts val="0"/>
              </a:spcBef>
              <a:spcAft>
                <a:spcPts val="0"/>
              </a:spcAft>
              <a:buNone/>
            </a:pPr>
            <a:r>
              <a:rPr lang="en-US" sz="1800">
                <a:solidFill>
                  <a:srgbClr val="D8D8D8"/>
                </a:solidFill>
                <a:latin typeface="Georgia"/>
                <a:ea typeface="Georgia"/>
                <a:cs typeface="Georgia"/>
                <a:sym typeface="Georgia"/>
              </a:rPr>
              <a:t>DATASET SOURCE</a:t>
            </a:r>
            <a:endParaRPr/>
          </a:p>
          <a:p>
            <a:pPr indent="0" lvl="0" marL="0" marR="0" rtl="0" algn="l">
              <a:spcBef>
                <a:spcPts val="0"/>
              </a:spcBef>
              <a:spcAft>
                <a:spcPts val="0"/>
              </a:spcAft>
              <a:buNone/>
            </a:pPr>
            <a:r>
              <a:rPr lang="en-US" sz="1800">
                <a:solidFill>
                  <a:srgbClr val="D8D8D8"/>
                </a:solidFill>
                <a:latin typeface="Georgia"/>
                <a:ea typeface="Georgia"/>
                <a:cs typeface="Georgia"/>
                <a:sym typeface="Georgia"/>
              </a:rPr>
              <a:t>We used dataset from ERA5 which has resolution of 9km.</a:t>
            </a:r>
            <a:endParaRPr/>
          </a:p>
          <a:p>
            <a:pPr indent="0" lvl="0" marL="0" marR="0" rtl="0" algn="l">
              <a:spcBef>
                <a:spcPts val="0"/>
              </a:spcBef>
              <a:spcAft>
                <a:spcPts val="0"/>
              </a:spcAft>
              <a:buNone/>
            </a:pPr>
            <a:r>
              <a:rPr lang="en-US" sz="1800">
                <a:solidFill>
                  <a:srgbClr val="D8D8D8"/>
                </a:solidFill>
                <a:latin typeface="Georgia"/>
                <a:ea typeface="Georgia"/>
                <a:cs typeface="Georgia"/>
                <a:sym typeface="Georgia"/>
              </a:rPr>
              <a:t>Time period : 2015 to 2021 </a:t>
            </a:r>
            <a:endParaRPr/>
          </a:p>
          <a:p>
            <a:pPr indent="0" lvl="0" marL="0" marR="0" rtl="0" algn="l">
              <a:spcBef>
                <a:spcPts val="0"/>
              </a:spcBef>
              <a:spcAft>
                <a:spcPts val="0"/>
              </a:spcAft>
              <a:buNone/>
            </a:pPr>
            <a:r>
              <a:rPr lang="en-US" sz="1800">
                <a:solidFill>
                  <a:srgbClr val="D8D8D8"/>
                </a:solidFill>
                <a:latin typeface="Georgia"/>
                <a:ea typeface="Georgia"/>
                <a:cs typeface="Georgia"/>
                <a:sym typeface="Georgia"/>
              </a:rPr>
              <a:t>Reference paper used: A comparative Analysis of ML Algorithms for Snowfall Prediction.</a:t>
            </a:r>
            <a:endParaRPr sz="1800">
              <a:solidFill>
                <a:srgbClr val="D8D8D8"/>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grpSp>
        <p:nvGrpSpPr>
          <p:cNvPr id="113" name="Google Shape;113;p5"/>
          <p:cNvGrpSpPr/>
          <p:nvPr/>
        </p:nvGrpSpPr>
        <p:grpSpPr>
          <a:xfrm>
            <a:off x="344442" y="754194"/>
            <a:ext cx="2212494" cy="2359139"/>
            <a:chOff x="1453590" y="0"/>
            <a:chExt cx="2212494" cy="2359139"/>
          </a:xfrm>
        </p:grpSpPr>
        <p:sp>
          <p:nvSpPr>
            <p:cNvPr id="114" name="Google Shape;114;p5"/>
            <p:cNvSpPr/>
            <p:nvPr/>
          </p:nvSpPr>
          <p:spPr>
            <a:xfrm>
              <a:off x="1901825" y="1179569"/>
              <a:ext cx="294043" cy="560295"/>
            </a:xfrm>
            <a:custGeom>
              <a:rect b="b" l="l" r="r" t="t"/>
              <a:pathLst>
                <a:path extrusionOk="0" h="120000" w="120000">
                  <a:moveTo>
                    <a:pt x="0" y="0"/>
                  </a:moveTo>
                  <a:lnTo>
                    <a:pt x="60000" y="0"/>
                  </a:lnTo>
                  <a:lnTo>
                    <a:pt x="60000" y="120000"/>
                  </a:lnTo>
                  <a:lnTo>
                    <a:pt x="120000" y="120000"/>
                  </a:lnTo>
                </a:path>
              </a:pathLst>
            </a:custGeom>
            <a:noFill/>
            <a:ln cap="flat" cmpd="sng" w="12700">
              <a:solidFill>
                <a:srgbClr val="345A99"/>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txBox="1"/>
            <p:nvPr/>
          </p:nvSpPr>
          <p:spPr>
            <a:xfrm>
              <a:off x="2033028" y="1443898"/>
              <a:ext cx="31638" cy="3163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sz="500">
                <a:solidFill>
                  <a:schemeClr val="dk1"/>
                </a:solidFill>
                <a:latin typeface="Calibri"/>
                <a:ea typeface="Calibri"/>
                <a:cs typeface="Calibri"/>
                <a:sym typeface="Calibri"/>
              </a:endParaRPr>
            </a:p>
          </p:txBody>
        </p:sp>
        <p:sp>
          <p:nvSpPr>
            <p:cNvPr id="116" name="Google Shape;116;p5"/>
            <p:cNvSpPr/>
            <p:nvPr/>
          </p:nvSpPr>
          <p:spPr>
            <a:xfrm>
              <a:off x="1901825" y="1133849"/>
              <a:ext cx="294043" cy="91440"/>
            </a:xfrm>
            <a:custGeom>
              <a:rect b="b" l="l" r="r" t="t"/>
              <a:pathLst>
                <a:path extrusionOk="0" h="120000" w="120000">
                  <a:moveTo>
                    <a:pt x="0" y="60000"/>
                  </a:moveTo>
                  <a:lnTo>
                    <a:pt x="120000" y="60000"/>
                  </a:lnTo>
                </a:path>
              </a:pathLst>
            </a:custGeom>
            <a:noFill/>
            <a:ln cap="flat" cmpd="sng" w="12700">
              <a:solidFill>
                <a:srgbClr val="345A99"/>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txBox="1"/>
            <p:nvPr/>
          </p:nvSpPr>
          <p:spPr>
            <a:xfrm>
              <a:off x="2041496" y="1172218"/>
              <a:ext cx="14702" cy="14702"/>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sz="500">
                <a:solidFill>
                  <a:schemeClr val="dk1"/>
                </a:solidFill>
                <a:latin typeface="Calibri"/>
                <a:ea typeface="Calibri"/>
                <a:cs typeface="Calibri"/>
                <a:sym typeface="Calibri"/>
              </a:endParaRPr>
            </a:p>
          </p:txBody>
        </p:sp>
        <p:sp>
          <p:nvSpPr>
            <p:cNvPr id="118" name="Google Shape;118;p5"/>
            <p:cNvSpPr/>
            <p:nvPr/>
          </p:nvSpPr>
          <p:spPr>
            <a:xfrm>
              <a:off x="1901825" y="619273"/>
              <a:ext cx="294043" cy="560295"/>
            </a:xfrm>
            <a:custGeom>
              <a:rect b="b" l="l" r="r" t="t"/>
              <a:pathLst>
                <a:path extrusionOk="0" h="120000" w="120000">
                  <a:moveTo>
                    <a:pt x="0" y="120000"/>
                  </a:moveTo>
                  <a:lnTo>
                    <a:pt x="60000" y="120000"/>
                  </a:lnTo>
                  <a:lnTo>
                    <a:pt x="60000" y="0"/>
                  </a:lnTo>
                  <a:lnTo>
                    <a:pt x="120000" y="0"/>
                  </a:lnTo>
                </a:path>
              </a:pathLst>
            </a:custGeom>
            <a:noFill/>
            <a:ln cap="flat" cmpd="sng" w="12700">
              <a:solidFill>
                <a:srgbClr val="345A99"/>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txBox="1"/>
            <p:nvPr/>
          </p:nvSpPr>
          <p:spPr>
            <a:xfrm>
              <a:off x="2033028" y="883602"/>
              <a:ext cx="31638" cy="31638"/>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sz="500">
                <a:solidFill>
                  <a:schemeClr val="dk1"/>
                </a:solidFill>
                <a:latin typeface="Calibri"/>
                <a:ea typeface="Calibri"/>
                <a:cs typeface="Calibri"/>
                <a:sym typeface="Calibri"/>
              </a:endParaRPr>
            </a:p>
          </p:txBody>
        </p:sp>
        <p:sp>
          <p:nvSpPr>
            <p:cNvPr id="120" name="Google Shape;120;p5"/>
            <p:cNvSpPr/>
            <p:nvPr/>
          </p:nvSpPr>
          <p:spPr>
            <a:xfrm rot="-5400000">
              <a:off x="498138" y="955451"/>
              <a:ext cx="2359139" cy="448236"/>
            </a:xfrm>
            <a:prstGeom prst="rect">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txBox="1"/>
            <p:nvPr/>
          </p:nvSpPr>
          <p:spPr>
            <a:xfrm rot="-5400000">
              <a:off x="498138" y="955451"/>
              <a:ext cx="2359139" cy="448236"/>
            </a:xfrm>
            <a:prstGeom prst="rect">
              <a:avLst/>
            </a:prstGeom>
            <a:noFill/>
            <a:ln>
              <a:noFill/>
            </a:ln>
          </p:spPr>
          <p:txBody>
            <a:bodyPr anchorCtr="0" anchor="ctr" bIns="11425" lIns="11425" spcFirstLastPara="1" rIns="11425" wrap="square" tIns="11425">
              <a:noAutofit/>
            </a:bodyPr>
            <a:lstStyle/>
            <a:p>
              <a:pPr indent="0" lvl="0" marL="0" marR="0" rtl="0" algn="ctr">
                <a:lnSpc>
                  <a:spcPct val="90000"/>
                </a:lnSpc>
                <a:spcBef>
                  <a:spcPts val="0"/>
                </a:spcBef>
                <a:spcAft>
                  <a:spcPts val="0"/>
                </a:spcAft>
                <a:buClr>
                  <a:schemeClr val="lt1"/>
                </a:buClr>
                <a:buSzPts val="1800"/>
                <a:buFont typeface="Calibri"/>
                <a:buNone/>
              </a:pPr>
              <a:r>
                <a:rPr lang="en-US" sz="1800">
                  <a:solidFill>
                    <a:schemeClr val="lt1"/>
                  </a:solidFill>
                  <a:latin typeface="Calibri"/>
                  <a:ea typeface="Calibri"/>
                  <a:cs typeface="Calibri"/>
                  <a:sym typeface="Calibri"/>
                </a:rPr>
                <a:t>Geographical Variable</a:t>
              </a:r>
              <a:endParaRPr sz="1800">
                <a:solidFill>
                  <a:schemeClr val="lt1"/>
                </a:solidFill>
                <a:latin typeface="Calibri"/>
                <a:ea typeface="Calibri"/>
                <a:cs typeface="Calibri"/>
                <a:sym typeface="Calibri"/>
              </a:endParaRPr>
            </a:p>
          </p:txBody>
        </p:sp>
        <p:sp>
          <p:nvSpPr>
            <p:cNvPr id="122" name="Google Shape;122;p5"/>
            <p:cNvSpPr/>
            <p:nvPr/>
          </p:nvSpPr>
          <p:spPr>
            <a:xfrm>
              <a:off x="2195869" y="395155"/>
              <a:ext cx="1470215" cy="448236"/>
            </a:xfrm>
            <a:prstGeom prst="rect">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txBox="1"/>
            <p:nvPr/>
          </p:nvSpPr>
          <p:spPr>
            <a:xfrm>
              <a:off x="2195869" y="395155"/>
              <a:ext cx="1470215" cy="448236"/>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Latitude</a:t>
              </a:r>
              <a:endParaRPr sz="2000">
                <a:solidFill>
                  <a:schemeClr val="lt1"/>
                </a:solidFill>
                <a:latin typeface="Calibri"/>
                <a:ea typeface="Calibri"/>
                <a:cs typeface="Calibri"/>
                <a:sym typeface="Calibri"/>
              </a:endParaRPr>
            </a:p>
          </p:txBody>
        </p:sp>
        <p:sp>
          <p:nvSpPr>
            <p:cNvPr id="124" name="Google Shape;124;p5"/>
            <p:cNvSpPr/>
            <p:nvPr/>
          </p:nvSpPr>
          <p:spPr>
            <a:xfrm>
              <a:off x="2195869" y="955451"/>
              <a:ext cx="1470215" cy="448236"/>
            </a:xfrm>
            <a:prstGeom prst="rect">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txBox="1"/>
            <p:nvPr/>
          </p:nvSpPr>
          <p:spPr>
            <a:xfrm>
              <a:off x="2195869" y="955451"/>
              <a:ext cx="1470215" cy="448236"/>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Longitude</a:t>
              </a:r>
              <a:endParaRPr sz="2000">
                <a:solidFill>
                  <a:schemeClr val="lt1"/>
                </a:solidFill>
                <a:latin typeface="Calibri"/>
                <a:ea typeface="Calibri"/>
                <a:cs typeface="Calibri"/>
                <a:sym typeface="Calibri"/>
              </a:endParaRPr>
            </a:p>
          </p:txBody>
        </p:sp>
        <p:sp>
          <p:nvSpPr>
            <p:cNvPr id="126" name="Google Shape;126;p5"/>
            <p:cNvSpPr/>
            <p:nvPr/>
          </p:nvSpPr>
          <p:spPr>
            <a:xfrm>
              <a:off x="2195869" y="1515746"/>
              <a:ext cx="1470215" cy="448236"/>
            </a:xfrm>
            <a:prstGeom prst="rect">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txBox="1"/>
            <p:nvPr/>
          </p:nvSpPr>
          <p:spPr>
            <a:xfrm>
              <a:off x="2195869" y="1515746"/>
              <a:ext cx="1470215" cy="448236"/>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Orography</a:t>
              </a:r>
              <a:endParaRPr sz="2000">
                <a:solidFill>
                  <a:schemeClr val="lt1"/>
                </a:solidFill>
                <a:latin typeface="Calibri"/>
                <a:ea typeface="Calibri"/>
                <a:cs typeface="Calibri"/>
                <a:sym typeface="Calibri"/>
              </a:endParaRPr>
            </a:p>
          </p:txBody>
        </p:sp>
      </p:grpSp>
      <p:grpSp>
        <p:nvGrpSpPr>
          <p:cNvPr id="128" name="Google Shape;128;p5"/>
          <p:cNvGrpSpPr/>
          <p:nvPr/>
        </p:nvGrpSpPr>
        <p:grpSpPr>
          <a:xfrm>
            <a:off x="2769945" y="408788"/>
            <a:ext cx="2185155" cy="3209559"/>
            <a:chOff x="2406418" y="2380"/>
            <a:chExt cx="2185156" cy="3209559"/>
          </a:xfrm>
        </p:grpSpPr>
        <p:sp>
          <p:nvSpPr>
            <p:cNvPr id="129" name="Google Shape;129;p5"/>
            <p:cNvSpPr/>
            <p:nvPr/>
          </p:nvSpPr>
          <p:spPr>
            <a:xfrm>
              <a:off x="2849117" y="1607160"/>
              <a:ext cx="290409" cy="1383430"/>
            </a:xfrm>
            <a:custGeom>
              <a:rect b="b" l="l" r="r" t="t"/>
              <a:pathLst>
                <a:path extrusionOk="0" h="120000" w="120000">
                  <a:moveTo>
                    <a:pt x="0" y="0"/>
                  </a:moveTo>
                  <a:lnTo>
                    <a:pt x="60000" y="0"/>
                  </a:lnTo>
                  <a:lnTo>
                    <a:pt x="60000" y="120000"/>
                  </a:lnTo>
                  <a:lnTo>
                    <a:pt x="120000" y="120000"/>
                  </a:lnTo>
                </a:path>
              </a:pathLst>
            </a:custGeom>
            <a:noFill/>
            <a:ln cap="flat" cmpd="sng" w="12700">
              <a:solidFill>
                <a:srgbClr val="35425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txBox="1"/>
            <p:nvPr/>
          </p:nvSpPr>
          <p:spPr>
            <a:xfrm>
              <a:off x="2958982" y="2263536"/>
              <a:ext cx="70679" cy="70679"/>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sz="500">
                <a:solidFill>
                  <a:schemeClr val="dk1"/>
                </a:solidFill>
                <a:latin typeface="Calibri"/>
                <a:ea typeface="Calibri"/>
                <a:cs typeface="Calibri"/>
                <a:sym typeface="Calibri"/>
              </a:endParaRPr>
            </a:p>
          </p:txBody>
        </p:sp>
        <p:sp>
          <p:nvSpPr>
            <p:cNvPr id="131" name="Google Shape;131;p5"/>
            <p:cNvSpPr/>
            <p:nvPr/>
          </p:nvSpPr>
          <p:spPr>
            <a:xfrm>
              <a:off x="2849117" y="1607160"/>
              <a:ext cx="290409" cy="830058"/>
            </a:xfrm>
            <a:custGeom>
              <a:rect b="b" l="l" r="r" t="t"/>
              <a:pathLst>
                <a:path extrusionOk="0" h="120000" w="120000">
                  <a:moveTo>
                    <a:pt x="0" y="0"/>
                  </a:moveTo>
                  <a:lnTo>
                    <a:pt x="60000" y="0"/>
                  </a:lnTo>
                  <a:lnTo>
                    <a:pt x="60000" y="120000"/>
                  </a:lnTo>
                  <a:lnTo>
                    <a:pt x="120000" y="120000"/>
                  </a:lnTo>
                </a:path>
              </a:pathLst>
            </a:custGeom>
            <a:noFill/>
            <a:ln cap="flat" cmpd="sng" w="12700">
              <a:solidFill>
                <a:srgbClr val="35425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txBox="1"/>
            <p:nvPr/>
          </p:nvSpPr>
          <p:spPr>
            <a:xfrm>
              <a:off x="2972337" y="2000204"/>
              <a:ext cx="43969" cy="43969"/>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sz="500">
                <a:solidFill>
                  <a:schemeClr val="dk1"/>
                </a:solidFill>
                <a:latin typeface="Calibri"/>
                <a:ea typeface="Calibri"/>
                <a:cs typeface="Calibri"/>
                <a:sym typeface="Calibri"/>
              </a:endParaRPr>
            </a:p>
          </p:txBody>
        </p:sp>
        <p:sp>
          <p:nvSpPr>
            <p:cNvPr id="133" name="Google Shape;133;p5"/>
            <p:cNvSpPr/>
            <p:nvPr/>
          </p:nvSpPr>
          <p:spPr>
            <a:xfrm>
              <a:off x="2849117" y="1607160"/>
              <a:ext cx="290409" cy="276686"/>
            </a:xfrm>
            <a:custGeom>
              <a:rect b="b" l="l" r="r" t="t"/>
              <a:pathLst>
                <a:path extrusionOk="0" h="120000" w="120000">
                  <a:moveTo>
                    <a:pt x="0" y="0"/>
                  </a:moveTo>
                  <a:lnTo>
                    <a:pt x="60000" y="0"/>
                  </a:lnTo>
                  <a:lnTo>
                    <a:pt x="60000" y="120000"/>
                  </a:lnTo>
                  <a:lnTo>
                    <a:pt x="120000" y="120000"/>
                  </a:lnTo>
                </a:path>
              </a:pathLst>
            </a:custGeom>
            <a:noFill/>
            <a:ln cap="flat" cmpd="sng" w="12700">
              <a:solidFill>
                <a:srgbClr val="35425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txBox="1"/>
            <p:nvPr/>
          </p:nvSpPr>
          <p:spPr>
            <a:xfrm>
              <a:off x="2984294" y="1735475"/>
              <a:ext cx="20055" cy="20055"/>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sz="500">
                <a:solidFill>
                  <a:schemeClr val="dk1"/>
                </a:solidFill>
                <a:latin typeface="Calibri"/>
                <a:ea typeface="Calibri"/>
                <a:cs typeface="Calibri"/>
                <a:sym typeface="Calibri"/>
              </a:endParaRPr>
            </a:p>
          </p:txBody>
        </p:sp>
        <p:sp>
          <p:nvSpPr>
            <p:cNvPr id="135" name="Google Shape;135;p5"/>
            <p:cNvSpPr/>
            <p:nvPr/>
          </p:nvSpPr>
          <p:spPr>
            <a:xfrm>
              <a:off x="2849117" y="1330474"/>
              <a:ext cx="290409" cy="276686"/>
            </a:xfrm>
            <a:custGeom>
              <a:rect b="b" l="l" r="r" t="t"/>
              <a:pathLst>
                <a:path extrusionOk="0" h="120000" w="120000">
                  <a:moveTo>
                    <a:pt x="0" y="120000"/>
                  </a:moveTo>
                  <a:lnTo>
                    <a:pt x="60000" y="120000"/>
                  </a:lnTo>
                  <a:lnTo>
                    <a:pt x="60000" y="0"/>
                  </a:lnTo>
                  <a:lnTo>
                    <a:pt x="120000" y="0"/>
                  </a:lnTo>
                </a:path>
              </a:pathLst>
            </a:custGeom>
            <a:noFill/>
            <a:ln cap="flat" cmpd="sng" w="12700">
              <a:solidFill>
                <a:srgbClr val="35425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txBox="1"/>
            <p:nvPr/>
          </p:nvSpPr>
          <p:spPr>
            <a:xfrm>
              <a:off x="2984294" y="1458789"/>
              <a:ext cx="20055" cy="20055"/>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sz="500">
                <a:solidFill>
                  <a:schemeClr val="dk1"/>
                </a:solidFill>
                <a:latin typeface="Calibri"/>
                <a:ea typeface="Calibri"/>
                <a:cs typeface="Calibri"/>
                <a:sym typeface="Calibri"/>
              </a:endParaRPr>
            </a:p>
          </p:txBody>
        </p:sp>
        <p:sp>
          <p:nvSpPr>
            <p:cNvPr id="137" name="Google Shape;137;p5"/>
            <p:cNvSpPr/>
            <p:nvPr/>
          </p:nvSpPr>
          <p:spPr>
            <a:xfrm>
              <a:off x="2849117" y="777102"/>
              <a:ext cx="290409" cy="830058"/>
            </a:xfrm>
            <a:custGeom>
              <a:rect b="b" l="l" r="r" t="t"/>
              <a:pathLst>
                <a:path extrusionOk="0" h="120000" w="120000">
                  <a:moveTo>
                    <a:pt x="0" y="120000"/>
                  </a:moveTo>
                  <a:lnTo>
                    <a:pt x="60000" y="120000"/>
                  </a:lnTo>
                  <a:lnTo>
                    <a:pt x="60000" y="0"/>
                  </a:lnTo>
                  <a:lnTo>
                    <a:pt x="120000" y="0"/>
                  </a:lnTo>
                </a:path>
              </a:pathLst>
            </a:custGeom>
            <a:noFill/>
            <a:ln cap="flat" cmpd="sng" w="12700">
              <a:solidFill>
                <a:srgbClr val="35425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txBox="1"/>
            <p:nvPr/>
          </p:nvSpPr>
          <p:spPr>
            <a:xfrm>
              <a:off x="2972337" y="1170146"/>
              <a:ext cx="43969" cy="43969"/>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sz="500">
                <a:solidFill>
                  <a:schemeClr val="dk1"/>
                </a:solidFill>
                <a:latin typeface="Calibri"/>
                <a:ea typeface="Calibri"/>
                <a:cs typeface="Calibri"/>
                <a:sym typeface="Calibri"/>
              </a:endParaRPr>
            </a:p>
          </p:txBody>
        </p:sp>
        <p:sp>
          <p:nvSpPr>
            <p:cNvPr id="139" name="Google Shape;139;p5"/>
            <p:cNvSpPr/>
            <p:nvPr/>
          </p:nvSpPr>
          <p:spPr>
            <a:xfrm>
              <a:off x="2849117" y="223729"/>
              <a:ext cx="290409" cy="1383430"/>
            </a:xfrm>
            <a:custGeom>
              <a:rect b="b" l="l" r="r" t="t"/>
              <a:pathLst>
                <a:path extrusionOk="0" h="120000" w="120000">
                  <a:moveTo>
                    <a:pt x="0" y="120000"/>
                  </a:moveTo>
                  <a:lnTo>
                    <a:pt x="60000" y="120000"/>
                  </a:lnTo>
                  <a:lnTo>
                    <a:pt x="60000" y="0"/>
                  </a:lnTo>
                  <a:lnTo>
                    <a:pt x="120000" y="0"/>
                  </a:lnTo>
                </a:path>
              </a:pathLst>
            </a:custGeom>
            <a:noFill/>
            <a:ln cap="flat" cmpd="sng" w="12700">
              <a:solidFill>
                <a:srgbClr val="35425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txBox="1"/>
            <p:nvPr/>
          </p:nvSpPr>
          <p:spPr>
            <a:xfrm>
              <a:off x="2958982" y="880105"/>
              <a:ext cx="70679" cy="70679"/>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500"/>
                <a:buFont typeface="Calibri"/>
                <a:buNone/>
              </a:pPr>
              <a:r>
                <a:t/>
              </a:r>
              <a:endParaRPr sz="500">
                <a:solidFill>
                  <a:schemeClr val="dk1"/>
                </a:solidFill>
                <a:latin typeface="Calibri"/>
                <a:ea typeface="Calibri"/>
                <a:cs typeface="Calibri"/>
                <a:sym typeface="Calibri"/>
              </a:endParaRPr>
            </a:p>
          </p:txBody>
        </p:sp>
        <p:sp>
          <p:nvSpPr>
            <p:cNvPr id="141" name="Google Shape;141;p5"/>
            <p:cNvSpPr/>
            <p:nvPr/>
          </p:nvSpPr>
          <p:spPr>
            <a:xfrm rot="-5400000">
              <a:off x="1462773" y="1385811"/>
              <a:ext cx="2329988" cy="442697"/>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txBox="1"/>
            <p:nvPr/>
          </p:nvSpPr>
          <p:spPr>
            <a:xfrm rot="-5400000">
              <a:off x="1462773" y="1385811"/>
              <a:ext cx="2329988" cy="442697"/>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Climate Variables</a:t>
              </a:r>
              <a:endParaRPr sz="2000">
                <a:solidFill>
                  <a:schemeClr val="lt1"/>
                </a:solidFill>
                <a:latin typeface="Calibri"/>
                <a:ea typeface="Calibri"/>
                <a:cs typeface="Calibri"/>
                <a:sym typeface="Calibri"/>
              </a:endParaRPr>
            </a:p>
          </p:txBody>
        </p:sp>
        <p:sp>
          <p:nvSpPr>
            <p:cNvPr id="143" name="Google Shape;143;p5"/>
            <p:cNvSpPr/>
            <p:nvPr/>
          </p:nvSpPr>
          <p:spPr>
            <a:xfrm>
              <a:off x="3139526" y="2380"/>
              <a:ext cx="1452048" cy="442697"/>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txBox="1"/>
            <p:nvPr/>
          </p:nvSpPr>
          <p:spPr>
            <a:xfrm>
              <a:off x="3139526" y="2380"/>
              <a:ext cx="1452048" cy="442697"/>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Temperature</a:t>
              </a:r>
              <a:endParaRPr sz="1600">
                <a:solidFill>
                  <a:schemeClr val="lt1"/>
                </a:solidFill>
                <a:latin typeface="Calibri"/>
                <a:ea typeface="Calibri"/>
                <a:cs typeface="Calibri"/>
                <a:sym typeface="Calibri"/>
              </a:endParaRPr>
            </a:p>
          </p:txBody>
        </p:sp>
        <p:sp>
          <p:nvSpPr>
            <p:cNvPr id="145" name="Google Shape;145;p5"/>
            <p:cNvSpPr/>
            <p:nvPr/>
          </p:nvSpPr>
          <p:spPr>
            <a:xfrm>
              <a:off x="3139526" y="555753"/>
              <a:ext cx="1452048" cy="442697"/>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txBox="1"/>
            <p:nvPr/>
          </p:nvSpPr>
          <p:spPr>
            <a:xfrm>
              <a:off x="3139526" y="555753"/>
              <a:ext cx="1452048" cy="442697"/>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Pressure</a:t>
              </a:r>
              <a:endParaRPr sz="1600">
                <a:solidFill>
                  <a:schemeClr val="lt1"/>
                </a:solidFill>
                <a:latin typeface="Calibri"/>
                <a:ea typeface="Calibri"/>
                <a:cs typeface="Calibri"/>
                <a:sym typeface="Calibri"/>
              </a:endParaRPr>
            </a:p>
          </p:txBody>
        </p:sp>
        <p:sp>
          <p:nvSpPr>
            <p:cNvPr id="147" name="Google Shape;147;p5"/>
            <p:cNvSpPr/>
            <p:nvPr/>
          </p:nvSpPr>
          <p:spPr>
            <a:xfrm>
              <a:off x="3139526" y="1109125"/>
              <a:ext cx="1452048" cy="442697"/>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txBox="1"/>
            <p:nvPr/>
          </p:nvSpPr>
          <p:spPr>
            <a:xfrm>
              <a:off x="3139526" y="1109125"/>
              <a:ext cx="1452048" cy="442697"/>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Wind velocity at different heights</a:t>
              </a:r>
              <a:endParaRPr sz="1600">
                <a:solidFill>
                  <a:schemeClr val="lt1"/>
                </a:solidFill>
                <a:latin typeface="Calibri"/>
                <a:ea typeface="Calibri"/>
                <a:cs typeface="Calibri"/>
                <a:sym typeface="Calibri"/>
              </a:endParaRPr>
            </a:p>
          </p:txBody>
        </p:sp>
        <p:sp>
          <p:nvSpPr>
            <p:cNvPr id="149" name="Google Shape;149;p5"/>
            <p:cNvSpPr/>
            <p:nvPr/>
          </p:nvSpPr>
          <p:spPr>
            <a:xfrm>
              <a:off x="3139526" y="1662497"/>
              <a:ext cx="1452048" cy="442697"/>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txBox="1"/>
            <p:nvPr/>
          </p:nvSpPr>
          <p:spPr>
            <a:xfrm>
              <a:off x="3139526" y="1662497"/>
              <a:ext cx="1452048" cy="442697"/>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Snowfall Parameters</a:t>
              </a:r>
              <a:endParaRPr sz="1600">
                <a:solidFill>
                  <a:schemeClr val="lt1"/>
                </a:solidFill>
                <a:latin typeface="Calibri"/>
                <a:ea typeface="Calibri"/>
                <a:cs typeface="Calibri"/>
                <a:sym typeface="Calibri"/>
              </a:endParaRPr>
            </a:p>
          </p:txBody>
        </p:sp>
        <p:sp>
          <p:nvSpPr>
            <p:cNvPr id="151" name="Google Shape;151;p5"/>
            <p:cNvSpPr/>
            <p:nvPr/>
          </p:nvSpPr>
          <p:spPr>
            <a:xfrm>
              <a:off x="3139526" y="2215869"/>
              <a:ext cx="1452048" cy="442697"/>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txBox="1"/>
            <p:nvPr/>
          </p:nvSpPr>
          <p:spPr>
            <a:xfrm>
              <a:off x="3139526" y="2215869"/>
              <a:ext cx="1452048" cy="442697"/>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Cloud cover parameters</a:t>
              </a:r>
              <a:endParaRPr sz="1600">
                <a:solidFill>
                  <a:schemeClr val="lt1"/>
                </a:solidFill>
                <a:latin typeface="Calibri"/>
                <a:ea typeface="Calibri"/>
                <a:cs typeface="Calibri"/>
                <a:sym typeface="Calibri"/>
              </a:endParaRPr>
            </a:p>
          </p:txBody>
        </p:sp>
        <p:sp>
          <p:nvSpPr>
            <p:cNvPr id="153" name="Google Shape;153;p5"/>
            <p:cNvSpPr/>
            <p:nvPr/>
          </p:nvSpPr>
          <p:spPr>
            <a:xfrm>
              <a:off x="3139526" y="2769242"/>
              <a:ext cx="1452048" cy="442697"/>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txBox="1"/>
            <p:nvPr/>
          </p:nvSpPr>
          <p:spPr>
            <a:xfrm>
              <a:off x="3139526" y="2769242"/>
              <a:ext cx="1452048" cy="442697"/>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Surface stress at different levels</a:t>
              </a:r>
              <a:endParaRPr sz="1600">
                <a:solidFill>
                  <a:schemeClr val="lt1"/>
                </a:solidFill>
                <a:latin typeface="Calibri"/>
                <a:ea typeface="Calibri"/>
                <a:cs typeface="Calibri"/>
                <a:sym typeface="Calibri"/>
              </a:endParaRPr>
            </a:p>
          </p:txBody>
        </p:sp>
      </p:grpSp>
      <p:sp>
        <p:nvSpPr>
          <p:cNvPr id="155" name="Google Shape;155;p5"/>
          <p:cNvSpPr txBox="1"/>
          <p:nvPr/>
        </p:nvSpPr>
        <p:spPr>
          <a:xfrm>
            <a:off x="1543639" y="196843"/>
            <a:ext cx="2035277" cy="38345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Data Collection</a:t>
            </a:r>
            <a:endParaRPr b="1" sz="1800">
              <a:solidFill>
                <a:schemeClr val="dk1"/>
              </a:solidFill>
              <a:latin typeface="Calibri"/>
              <a:ea typeface="Calibri"/>
              <a:cs typeface="Calibri"/>
              <a:sym typeface="Calibri"/>
            </a:endParaRPr>
          </a:p>
        </p:txBody>
      </p:sp>
      <p:sp>
        <p:nvSpPr>
          <p:cNvPr id="156" name="Google Shape;156;p5"/>
          <p:cNvSpPr/>
          <p:nvPr/>
        </p:nvSpPr>
        <p:spPr>
          <a:xfrm>
            <a:off x="604684" y="520565"/>
            <a:ext cx="3185651" cy="6200328"/>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2"/>
              </a:solidFill>
              <a:latin typeface="Calibri"/>
              <a:ea typeface="Calibri"/>
              <a:cs typeface="Calibri"/>
              <a:sym typeface="Calibri"/>
            </a:endParaRPr>
          </a:p>
        </p:txBody>
      </p:sp>
      <p:sp>
        <p:nvSpPr>
          <p:cNvPr id="157" name="Google Shape;157;p5"/>
          <p:cNvSpPr txBox="1"/>
          <p:nvPr/>
        </p:nvSpPr>
        <p:spPr>
          <a:xfrm>
            <a:off x="2521588" y="4035276"/>
            <a:ext cx="238432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Data Pre-processing</a:t>
            </a:r>
            <a:endParaRPr sz="1800">
              <a:solidFill>
                <a:schemeClr val="dk1"/>
              </a:solidFill>
              <a:latin typeface="Calibri"/>
              <a:ea typeface="Calibri"/>
              <a:cs typeface="Calibri"/>
              <a:sym typeface="Calibri"/>
            </a:endParaRPr>
          </a:p>
        </p:txBody>
      </p:sp>
      <p:sp>
        <p:nvSpPr>
          <p:cNvPr id="158" name="Google Shape;158;p5"/>
          <p:cNvSpPr txBox="1"/>
          <p:nvPr/>
        </p:nvSpPr>
        <p:spPr>
          <a:xfrm rot="-5400000">
            <a:off x="-1272770" y="5247316"/>
            <a:ext cx="3493429"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chemeClr val="dk1"/>
                </a:solidFill>
                <a:latin typeface="Aharoni"/>
                <a:ea typeface="Aharoni"/>
                <a:cs typeface="Aharoni"/>
                <a:sym typeface="Aharoni"/>
              </a:rPr>
              <a:t>Prediction Model Training</a:t>
            </a:r>
            <a:endParaRPr b="1" sz="1800">
              <a:solidFill>
                <a:schemeClr val="dk1"/>
              </a:solidFill>
              <a:latin typeface="Aharoni"/>
              <a:ea typeface="Aharoni"/>
              <a:cs typeface="Aharoni"/>
              <a:sym typeface="Aharoni"/>
            </a:endParaRPr>
          </a:p>
        </p:txBody>
      </p:sp>
      <p:sp>
        <p:nvSpPr>
          <p:cNvPr id="159" name="Google Shape;159;p5"/>
          <p:cNvSpPr/>
          <p:nvPr/>
        </p:nvSpPr>
        <p:spPr>
          <a:xfrm>
            <a:off x="1188040" y="4471193"/>
            <a:ext cx="2390876" cy="631334"/>
          </a:xfrm>
          <a:prstGeom prst="flowChartMagneticDisk">
            <a:avLst/>
          </a:prstGeom>
          <a:solidFill>
            <a:schemeClr val="lt1"/>
          </a:solidFill>
          <a:ln cap="flat" cmpd="sng" w="12700">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60" name="Google Shape;160;p5"/>
          <p:cNvSpPr txBox="1"/>
          <p:nvPr/>
        </p:nvSpPr>
        <p:spPr>
          <a:xfrm>
            <a:off x="1502627" y="4674674"/>
            <a:ext cx="1892709"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Input Variables</a:t>
            </a:r>
            <a:endParaRPr sz="1800">
              <a:solidFill>
                <a:schemeClr val="dk1"/>
              </a:solidFill>
              <a:latin typeface="Calibri"/>
              <a:ea typeface="Calibri"/>
              <a:cs typeface="Calibri"/>
              <a:sym typeface="Calibri"/>
            </a:endParaRPr>
          </a:p>
        </p:txBody>
      </p:sp>
      <p:sp>
        <p:nvSpPr>
          <p:cNvPr id="161" name="Google Shape;161;p5"/>
          <p:cNvSpPr/>
          <p:nvPr/>
        </p:nvSpPr>
        <p:spPr>
          <a:xfrm>
            <a:off x="363527" y="196844"/>
            <a:ext cx="4607119" cy="3796524"/>
          </a:xfrm>
          <a:prstGeom prst="rect">
            <a:avLst/>
          </a:prstGeom>
          <a:noFill/>
          <a:ln cap="flat" cmpd="sng" w="952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5"/>
              </a:solidFill>
              <a:latin typeface="Calibri"/>
              <a:ea typeface="Calibri"/>
              <a:cs typeface="Calibri"/>
              <a:sym typeface="Calibri"/>
            </a:endParaRPr>
          </a:p>
        </p:txBody>
      </p:sp>
      <p:sp>
        <p:nvSpPr>
          <p:cNvPr id="162" name="Google Shape;162;p5"/>
          <p:cNvSpPr/>
          <p:nvPr/>
        </p:nvSpPr>
        <p:spPr>
          <a:xfrm>
            <a:off x="2261937" y="3993367"/>
            <a:ext cx="299340" cy="470821"/>
          </a:xfrm>
          <a:prstGeom prst="downArrow">
            <a:avLst>
              <a:gd fmla="val 50000" name="adj1"/>
              <a:gd fmla="val 50000" name="adj2"/>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3" name="Google Shape;163;p5"/>
          <p:cNvSpPr/>
          <p:nvPr/>
        </p:nvSpPr>
        <p:spPr>
          <a:xfrm>
            <a:off x="2336687" y="5154945"/>
            <a:ext cx="224590" cy="369332"/>
          </a:xfrm>
          <a:prstGeom prst="downArrow">
            <a:avLst>
              <a:gd fmla="val 50000" name="adj1"/>
              <a:gd fmla="val 50000" name="adj2"/>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64" name="Google Shape;164;p5"/>
          <p:cNvGrpSpPr/>
          <p:nvPr/>
        </p:nvGrpSpPr>
        <p:grpSpPr>
          <a:xfrm>
            <a:off x="1562725" y="5584632"/>
            <a:ext cx="1834500" cy="1135642"/>
            <a:chOff x="181689" y="618"/>
            <a:chExt cx="1834500" cy="1135642"/>
          </a:xfrm>
        </p:grpSpPr>
        <p:sp>
          <p:nvSpPr>
            <p:cNvPr id="165" name="Google Shape;165;p5"/>
            <p:cNvSpPr/>
            <p:nvPr/>
          </p:nvSpPr>
          <p:spPr>
            <a:xfrm>
              <a:off x="181689" y="618"/>
              <a:ext cx="873571" cy="524142"/>
            </a:xfrm>
            <a:prstGeom prst="rect">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txBox="1"/>
            <p:nvPr/>
          </p:nvSpPr>
          <p:spPr>
            <a:xfrm>
              <a:off x="181689" y="618"/>
              <a:ext cx="873571" cy="524142"/>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MLR</a:t>
              </a:r>
              <a:endParaRPr sz="2000">
                <a:solidFill>
                  <a:schemeClr val="lt1"/>
                </a:solidFill>
                <a:latin typeface="Calibri"/>
                <a:ea typeface="Calibri"/>
                <a:cs typeface="Calibri"/>
                <a:sym typeface="Calibri"/>
              </a:endParaRPr>
            </a:p>
          </p:txBody>
        </p:sp>
        <p:sp>
          <p:nvSpPr>
            <p:cNvPr id="167" name="Google Shape;167;p5"/>
            <p:cNvSpPr/>
            <p:nvPr/>
          </p:nvSpPr>
          <p:spPr>
            <a:xfrm>
              <a:off x="1142618" y="618"/>
              <a:ext cx="873571" cy="524142"/>
            </a:xfrm>
            <a:prstGeom prst="rect">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txBox="1"/>
            <p:nvPr/>
          </p:nvSpPr>
          <p:spPr>
            <a:xfrm>
              <a:off x="1142618" y="618"/>
              <a:ext cx="873571" cy="524142"/>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LR</a:t>
              </a:r>
              <a:endParaRPr sz="2000">
                <a:solidFill>
                  <a:schemeClr val="lt1"/>
                </a:solidFill>
                <a:latin typeface="Calibri"/>
                <a:ea typeface="Calibri"/>
                <a:cs typeface="Calibri"/>
                <a:sym typeface="Calibri"/>
              </a:endParaRPr>
            </a:p>
          </p:txBody>
        </p:sp>
        <p:sp>
          <p:nvSpPr>
            <p:cNvPr id="169" name="Google Shape;169;p5"/>
            <p:cNvSpPr/>
            <p:nvPr/>
          </p:nvSpPr>
          <p:spPr>
            <a:xfrm>
              <a:off x="181689" y="612118"/>
              <a:ext cx="873571" cy="524142"/>
            </a:xfrm>
            <a:prstGeom prst="rect">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txBox="1"/>
            <p:nvPr/>
          </p:nvSpPr>
          <p:spPr>
            <a:xfrm>
              <a:off x="181689" y="612118"/>
              <a:ext cx="873571" cy="524142"/>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RFR</a:t>
              </a:r>
              <a:endParaRPr sz="2000">
                <a:solidFill>
                  <a:schemeClr val="lt1"/>
                </a:solidFill>
                <a:latin typeface="Calibri"/>
                <a:ea typeface="Calibri"/>
                <a:cs typeface="Calibri"/>
                <a:sym typeface="Calibri"/>
              </a:endParaRPr>
            </a:p>
          </p:txBody>
        </p:sp>
        <p:sp>
          <p:nvSpPr>
            <p:cNvPr id="171" name="Google Shape;171;p5"/>
            <p:cNvSpPr/>
            <p:nvPr/>
          </p:nvSpPr>
          <p:spPr>
            <a:xfrm>
              <a:off x="1142618" y="612118"/>
              <a:ext cx="873571" cy="524142"/>
            </a:xfrm>
            <a:prstGeom prst="rect">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txBox="1"/>
            <p:nvPr/>
          </p:nvSpPr>
          <p:spPr>
            <a:xfrm>
              <a:off x="1142618" y="612118"/>
              <a:ext cx="873571" cy="524142"/>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RR</a:t>
              </a:r>
              <a:endParaRPr sz="2000">
                <a:solidFill>
                  <a:schemeClr val="lt1"/>
                </a:solidFill>
                <a:latin typeface="Calibri"/>
                <a:ea typeface="Calibri"/>
                <a:cs typeface="Calibri"/>
                <a:sym typeface="Calibri"/>
              </a:endParaRPr>
            </a:p>
          </p:txBody>
        </p:sp>
      </p:grpSp>
      <p:sp>
        <p:nvSpPr>
          <p:cNvPr id="173" name="Google Shape;173;p5"/>
          <p:cNvSpPr txBox="1"/>
          <p:nvPr/>
        </p:nvSpPr>
        <p:spPr>
          <a:xfrm rot="-5400000">
            <a:off x="377190" y="5949918"/>
            <a:ext cx="1958250" cy="3077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400">
                <a:solidFill>
                  <a:schemeClr val="dk1"/>
                </a:solidFill>
                <a:latin typeface="Calibri"/>
                <a:ea typeface="Calibri"/>
                <a:cs typeface="Calibri"/>
                <a:sym typeface="Calibri"/>
              </a:rPr>
              <a:t>Machine Learning</a:t>
            </a:r>
            <a:endParaRPr b="1" sz="1400">
              <a:solidFill>
                <a:schemeClr val="dk1"/>
              </a:solidFill>
              <a:latin typeface="Calibri"/>
              <a:ea typeface="Calibri"/>
              <a:cs typeface="Calibri"/>
              <a:sym typeface="Calibri"/>
            </a:endParaRPr>
          </a:p>
        </p:txBody>
      </p:sp>
      <p:sp>
        <p:nvSpPr>
          <p:cNvPr id="174" name="Google Shape;174;p5"/>
          <p:cNvSpPr/>
          <p:nvPr/>
        </p:nvSpPr>
        <p:spPr>
          <a:xfrm>
            <a:off x="3790335" y="5980576"/>
            <a:ext cx="943622" cy="233629"/>
          </a:xfrm>
          <a:prstGeom prst="rightArrow">
            <a:avLst>
              <a:gd fmla="val 50000" name="adj1"/>
              <a:gd fmla="val 50000" name="adj2"/>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5" name="Google Shape;175;p5"/>
          <p:cNvSpPr/>
          <p:nvPr/>
        </p:nvSpPr>
        <p:spPr>
          <a:xfrm>
            <a:off x="866274" y="5431982"/>
            <a:ext cx="2890441" cy="1330819"/>
          </a:xfrm>
          <a:prstGeom prst="rect">
            <a:avLst/>
          </a:prstGeom>
          <a:noFill/>
          <a:ln cap="flat" cmpd="sng" w="952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5"/>
              </a:solidFill>
              <a:latin typeface="Calibri"/>
              <a:ea typeface="Calibri"/>
              <a:cs typeface="Calibri"/>
              <a:sym typeface="Calibri"/>
            </a:endParaRPr>
          </a:p>
        </p:txBody>
      </p:sp>
      <p:sp>
        <p:nvSpPr>
          <p:cNvPr id="176" name="Google Shape;176;p5"/>
          <p:cNvSpPr/>
          <p:nvPr/>
        </p:nvSpPr>
        <p:spPr>
          <a:xfrm>
            <a:off x="4767577" y="5800446"/>
            <a:ext cx="2168656" cy="606719"/>
          </a:xfrm>
          <a:prstGeom prst="flowChartMagneticDisk">
            <a:avLst/>
          </a:prstGeom>
          <a:noFill/>
          <a:ln cap="flat" cmpd="sng" w="952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5"/>
              </a:solidFill>
              <a:latin typeface="Calibri"/>
              <a:ea typeface="Calibri"/>
              <a:cs typeface="Calibri"/>
              <a:sym typeface="Calibri"/>
            </a:endParaRPr>
          </a:p>
        </p:txBody>
      </p:sp>
      <p:sp>
        <p:nvSpPr>
          <p:cNvPr id="177" name="Google Shape;177;p5"/>
          <p:cNvSpPr txBox="1"/>
          <p:nvPr/>
        </p:nvSpPr>
        <p:spPr>
          <a:xfrm>
            <a:off x="5091391" y="5967787"/>
            <a:ext cx="184484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Output Variables</a:t>
            </a:r>
            <a:endParaRPr sz="1800">
              <a:solidFill>
                <a:schemeClr val="dk1"/>
              </a:solidFill>
              <a:latin typeface="Calibri"/>
              <a:ea typeface="Calibri"/>
              <a:cs typeface="Calibri"/>
              <a:sym typeface="Calibri"/>
            </a:endParaRPr>
          </a:p>
        </p:txBody>
      </p:sp>
      <p:sp>
        <p:nvSpPr>
          <p:cNvPr id="178" name="Google Shape;178;p5"/>
          <p:cNvSpPr/>
          <p:nvPr/>
        </p:nvSpPr>
        <p:spPr>
          <a:xfrm>
            <a:off x="5537888" y="1280159"/>
            <a:ext cx="158265" cy="4520287"/>
          </a:xfrm>
          <a:prstGeom prst="rect">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9" name="Google Shape;179;p5"/>
          <p:cNvSpPr/>
          <p:nvPr/>
        </p:nvSpPr>
        <p:spPr>
          <a:xfrm>
            <a:off x="4970647" y="2245894"/>
            <a:ext cx="567242" cy="180630"/>
          </a:xfrm>
          <a:prstGeom prst="rect">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0" name="Google Shape;180;p5"/>
          <p:cNvSpPr/>
          <p:nvPr/>
        </p:nvSpPr>
        <p:spPr>
          <a:xfrm>
            <a:off x="5539434" y="1165197"/>
            <a:ext cx="1681922" cy="369332"/>
          </a:xfrm>
          <a:prstGeom prst="rightArrow">
            <a:avLst>
              <a:gd fmla="val 50000" name="adj1"/>
              <a:gd fmla="val 50000" name="adj2"/>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1" name="Google Shape;181;p5"/>
          <p:cNvSpPr/>
          <p:nvPr/>
        </p:nvSpPr>
        <p:spPr>
          <a:xfrm>
            <a:off x="7246329" y="1049963"/>
            <a:ext cx="4190660" cy="599800"/>
          </a:xfrm>
          <a:prstGeom prst="hexagon">
            <a:avLst>
              <a:gd fmla="val 25000" name="adj"/>
              <a:gd fmla="val 115470" name="vf"/>
            </a:avLst>
          </a:prstGeom>
          <a:noFill/>
          <a:ln cap="flat" cmpd="sng" w="952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5"/>
              </a:solidFill>
              <a:latin typeface="Calibri"/>
              <a:ea typeface="Calibri"/>
              <a:cs typeface="Calibri"/>
              <a:sym typeface="Calibri"/>
            </a:endParaRPr>
          </a:p>
        </p:txBody>
      </p:sp>
      <p:sp>
        <p:nvSpPr>
          <p:cNvPr id="182" name="Google Shape;182;p5"/>
          <p:cNvSpPr txBox="1"/>
          <p:nvPr/>
        </p:nvSpPr>
        <p:spPr>
          <a:xfrm>
            <a:off x="7697669" y="1165197"/>
            <a:ext cx="435740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Model Performance(R</a:t>
            </a:r>
            <a:r>
              <a:rPr baseline="30000" lang="en-US" sz="2000">
                <a:solidFill>
                  <a:schemeClr val="dk1"/>
                </a:solidFill>
                <a:latin typeface="Calibri"/>
                <a:ea typeface="Calibri"/>
                <a:cs typeface="Calibri"/>
                <a:sym typeface="Calibri"/>
              </a:rPr>
              <a:t>2</a:t>
            </a:r>
            <a:r>
              <a:rPr lang="en-US" sz="1800">
                <a:solidFill>
                  <a:schemeClr val="dk1"/>
                </a:solidFill>
                <a:latin typeface="Calibri"/>
                <a:ea typeface="Calibri"/>
                <a:cs typeface="Calibri"/>
                <a:sym typeface="Calibri"/>
              </a:rPr>
              <a:t>,RMSE,MAE)</a:t>
            </a:r>
            <a:endParaRPr sz="1800">
              <a:solidFill>
                <a:schemeClr val="dk1"/>
              </a:solidFill>
              <a:latin typeface="Calibri"/>
              <a:ea typeface="Calibri"/>
              <a:cs typeface="Calibri"/>
              <a:sym typeface="Calibri"/>
            </a:endParaRPr>
          </a:p>
        </p:txBody>
      </p:sp>
      <p:sp>
        <p:nvSpPr>
          <p:cNvPr id="183" name="Google Shape;183;p5"/>
          <p:cNvSpPr/>
          <p:nvPr/>
        </p:nvSpPr>
        <p:spPr>
          <a:xfrm>
            <a:off x="7276091" y="2245894"/>
            <a:ext cx="4190660" cy="775943"/>
          </a:xfrm>
          <a:prstGeom prst="flowChartDecision">
            <a:avLst/>
          </a:prstGeom>
          <a:noFill/>
          <a:ln cap="flat" cmpd="sng" w="952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5"/>
              </a:solidFill>
              <a:latin typeface="Calibri"/>
              <a:ea typeface="Calibri"/>
              <a:cs typeface="Calibri"/>
              <a:sym typeface="Calibri"/>
            </a:endParaRPr>
          </a:p>
        </p:txBody>
      </p:sp>
      <p:sp>
        <p:nvSpPr>
          <p:cNvPr id="184" name="Google Shape;184;p5"/>
          <p:cNvSpPr/>
          <p:nvPr/>
        </p:nvSpPr>
        <p:spPr>
          <a:xfrm>
            <a:off x="9233721" y="1646094"/>
            <a:ext cx="279247" cy="599800"/>
          </a:xfrm>
          <a:prstGeom prst="downArrow">
            <a:avLst>
              <a:gd fmla="val 50000" name="adj1"/>
              <a:gd fmla="val 50000" name="adj2"/>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5" name="Google Shape;185;p5"/>
          <p:cNvSpPr txBox="1"/>
          <p:nvPr/>
        </p:nvSpPr>
        <p:spPr>
          <a:xfrm>
            <a:off x="8201767" y="2426524"/>
            <a:ext cx="2394976"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Model Comparison</a:t>
            </a:r>
            <a:endParaRPr sz="1800">
              <a:solidFill>
                <a:schemeClr val="dk1"/>
              </a:solidFill>
              <a:latin typeface="Calibri"/>
              <a:ea typeface="Calibri"/>
              <a:cs typeface="Calibri"/>
              <a:sym typeface="Calibri"/>
            </a:endParaRPr>
          </a:p>
        </p:txBody>
      </p:sp>
      <p:grpSp>
        <p:nvGrpSpPr>
          <p:cNvPr id="186" name="Google Shape;186;p5"/>
          <p:cNvGrpSpPr/>
          <p:nvPr/>
        </p:nvGrpSpPr>
        <p:grpSpPr>
          <a:xfrm>
            <a:off x="7915964" y="3375016"/>
            <a:ext cx="2914758" cy="2052192"/>
            <a:chOff x="0" y="9969"/>
            <a:chExt cx="2914758" cy="2052192"/>
          </a:xfrm>
        </p:grpSpPr>
        <p:sp>
          <p:nvSpPr>
            <p:cNvPr id="187" name="Google Shape;187;p5"/>
            <p:cNvSpPr/>
            <p:nvPr/>
          </p:nvSpPr>
          <p:spPr>
            <a:xfrm>
              <a:off x="0" y="9969"/>
              <a:ext cx="2914758" cy="328929"/>
            </a:xfrm>
            <a:prstGeom prst="roundRect">
              <a:avLst>
                <a:gd fmla="val 16667" name="adj"/>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txBox="1"/>
            <p:nvPr/>
          </p:nvSpPr>
          <p:spPr>
            <a:xfrm>
              <a:off x="16057" y="26026"/>
              <a:ext cx="2882644" cy="296815"/>
            </a:xfrm>
            <a:prstGeom prst="rect">
              <a:avLst/>
            </a:prstGeom>
            <a:noFill/>
            <a:ln>
              <a:noFill/>
            </a:ln>
          </p:spPr>
          <p:txBody>
            <a:bodyPr anchorCtr="0" anchor="ctr" bIns="53325" lIns="53325" spcFirstLastPara="1" rIns="53325" wrap="square" tIns="53325">
              <a:noAutofit/>
            </a:bodyPr>
            <a:lstStyle/>
            <a:p>
              <a:pPr indent="0" lvl="0" marL="0" marR="0" rtl="0" algn="l">
                <a:lnSpc>
                  <a:spcPct val="90000"/>
                </a:lnSpc>
                <a:spcBef>
                  <a:spcPts val="0"/>
                </a:spcBef>
                <a:spcAft>
                  <a:spcPts val="0"/>
                </a:spcAft>
                <a:buClr>
                  <a:schemeClr val="lt1"/>
                </a:buClr>
                <a:buSzPts val="1400"/>
                <a:buFont typeface="Calibri"/>
                <a:buNone/>
              </a:pPr>
              <a:r>
                <a:rPr lang="en-US" sz="1400">
                  <a:solidFill>
                    <a:schemeClr val="lt1"/>
                  </a:solidFill>
                  <a:latin typeface="Calibri"/>
                  <a:ea typeface="Calibri"/>
                  <a:cs typeface="Calibri"/>
                  <a:sym typeface="Calibri"/>
                </a:rPr>
                <a:t>MLR</a:t>
              </a:r>
              <a:endParaRPr sz="1400">
                <a:solidFill>
                  <a:schemeClr val="lt1"/>
                </a:solidFill>
                <a:latin typeface="Calibri"/>
                <a:ea typeface="Calibri"/>
                <a:cs typeface="Calibri"/>
                <a:sym typeface="Calibri"/>
              </a:endParaRPr>
            </a:p>
          </p:txBody>
        </p:sp>
        <p:sp>
          <p:nvSpPr>
            <p:cNvPr id="189" name="Google Shape;189;p5"/>
            <p:cNvSpPr/>
            <p:nvPr/>
          </p:nvSpPr>
          <p:spPr>
            <a:xfrm>
              <a:off x="0" y="329667"/>
              <a:ext cx="2914758" cy="18642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txBox="1"/>
            <p:nvPr/>
          </p:nvSpPr>
          <p:spPr>
            <a:xfrm>
              <a:off x="0" y="329667"/>
              <a:ext cx="2914758" cy="186426"/>
            </a:xfrm>
            <a:prstGeom prst="rect">
              <a:avLst/>
            </a:prstGeom>
            <a:noFill/>
            <a:ln>
              <a:noFill/>
            </a:ln>
          </p:spPr>
          <p:txBody>
            <a:bodyPr anchorCtr="0" anchor="t" bIns="15225" lIns="92525" spcFirstLastPara="1" rIns="85325" wrap="square" tIns="15225">
              <a:noAutofit/>
            </a:bodyPr>
            <a:lstStyle/>
            <a:p>
              <a:pPr indent="-114300" lvl="1" marL="114300" marR="0" rtl="0" algn="l">
                <a:lnSpc>
                  <a:spcPct val="90000"/>
                </a:lnSpc>
                <a:spcBef>
                  <a:spcPts val="0"/>
                </a:spcBef>
                <a:spcAft>
                  <a:spcPts val="0"/>
                </a:spcAft>
                <a:buClr>
                  <a:schemeClr val="dk1"/>
                </a:buClr>
                <a:buSzPts val="1200"/>
                <a:buFont typeface="Calibri"/>
                <a:buChar char="•"/>
              </a:pPr>
              <a:r>
                <a:rPr b="0" i="0" lang="en-US" sz="1200" u="none" cap="none" strike="noStrike">
                  <a:solidFill>
                    <a:schemeClr val="dk1"/>
                  </a:solidFill>
                  <a:latin typeface="Calibri"/>
                  <a:ea typeface="Calibri"/>
                  <a:cs typeface="Calibri"/>
                  <a:sym typeface="Calibri"/>
                </a:rPr>
                <a:t>f</a:t>
              </a:r>
              <a:r>
                <a:rPr b="0" baseline="-25000" i="0" lang="en-US" sz="1200" u="none" cap="none" strike="noStrike">
                  <a:solidFill>
                    <a:schemeClr val="dk1"/>
                  </a:solidFill>
                  <a:latin typeface="Calibri"/>
                  <a:ea typeface="Calibri"/>
                  <a:cs typeface="Calibri"/>
                  <a:sym typeface="Calibri"/>
                </a:rPr>
                <a:t>MLR</a:t>
              </a:r>
              <a:r>
                <a:rPr b="0" i="0" lang="en-US" sz="1200" u="none" cap="none" strike="noStrike">
                  <a:solidFill>
                    <a:schemeClr val="dk1"/>
                  </a:solidFill>
                  <a:latin typeface="Calibri"/>
                  <a:ea typeface="Calibri"/>
                  <a:cs typeface="Calibri"/>
                  <a:sym typeface="Calibri"/>
                </a:rPr>
                <a:t>(X)</a:t>
              </a:r>
              <a:endParaRPr b="0" i="0" sz="1200" u="none" cap="none" strike="noStrike">
                <a:solidFill>
                  <a:schemeClr val="dk1"/>
                </a:solidFill>
                <a:latin typeface="Calibri"/>
                <a:ea typeface="Calibri"/>
                <a:cs typeface="Calibri"/>
                <a:sym typeface="Calibri"/>
              </a:endParaRPr>
            </a:p>
          </p:txBody>
        </p:sp>
        <p:sp>
          <p:nvSpPr>
            <p:cNvPr id="191" name="Google Shape;191;p5"/>
            <p:cNvSpPr/>
            <p:nvPr/>
          </p:nvSpPr>
          <p:spPr>
            <a:xfrm>
              <a:off x="0" y="516093"/>
              <a:ext cx="2914758" cy="328929"/>
            </a:xfrm>
            <a:prstGeom prst="roundRect">
              <a:avLst>
                <a:gd fmla="val 16667" name="adj"/>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txBox="1"/>
            <p:nvPr/>
          </p:nvSpPr>
          <p:spPr>
            <a:xfrm>
              <a:off x="16057" y="532150"/>
              <a:ext cx="2882644" cy="296815"/>
            </a:xfrm>
            <a:prstGeom prst="rect">
              <a:avLst/>
            </a:prstGeom>
            <a:noFill/>
            <a:ln>
              <a:noFill/>
            </a:ln>
          </p:spPr>
          <p:txBody>
            <a:bodyPr anchorCtr="0" anchor="ctr" bIns="53325" lIns="53325" spcFirstLastPara="1" rIns="53325" wrap="square" tIns="53325">
              <a:noAutofit/>
            </a:bodyPr>
            <a:lstStyle/>
            <a:p>
              <a:pPr indent="0" lvl="0" marL="0" marR="0" rtl="0" algn="l">
                <a:lnSpc>
                  <a:spcPct val="90000"/>
                </a:lnSpc>
                <a:spcBef>
                  <a:spcPts val="0"/>
                </a:spcBef>
                <a:spcAft>
                  <a:spcPts val="0"/>
                </a:spcAft>
                <a:buClr>
                  <a:schemeClr val="lt1"/>
                </a:buClr>
                <a:buSzPts val="1400"/>
                <a:buFont typeface="Calibri"/>
                <a:buNone/>
              </a:pPr>
              <a:r>
                <a:rPr lang="en-US" sz="1400">
                  <a:solidFill>
                    <a:schemeClr val="lt1"/>
                  </a:solidFill>
                  <a:latin typeface="Calibri"/>
                  <a:ea typeface="Calibri"/>
                  <a:cs typeface="Calibri"/>
                  <a:sym typeface="Calibri"/>
                </a:rPr>
                <a:t>LR</a:t>
              </a:r>
              <a:endParaRPr sz="1400">
                <a:solidFill>
                  <a:schemeClr val="lt1"/>
                </a:solidFill>
                <a:latin typeface="Calibri"/>
                <a:ea typeface="Calibri"/>
                <a:cs typeface="Calibri"/>
                <a:sym typeface="Calibri"/>
              </a:endParaRPr>
            </a:p>
          </p:txBody>
        </p:sp>
        <p:sp>
          <p:nvSpPr>
            <p:cNvPr id="193" name="Google Shape;193;p5"/>
            <p:cNvSpPr/>
            <p:nvPr/>
          </p:nvSpPr>
          <p:spPr>
            <a:xfrm>
              <a:off x="0" y="845023"/>
              <a:ext cx="2914758" cy="18642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txBox="1"/>
            <p:nvPr/>
          </p:nvSpPr>
          <p:spPr>
            <a:xfrm>
              <a:off x="0" y="845023"/>
              <a:ext cx="2914758" cy="186426"/>
            </a:xfrm>
            <a:prstGeom prst="rect">
              <a:avLst/>
            </a:prstGeom>
            <a:noFill/>
            <a:ln>
              <a:noFill/>
            </a:ln>
          </p:spPr>
          <p:txBody>
            <a:bodyPr anchorCtr="0" anchor="t" bIns="15225" lIns="92525" spcFirstLastPara="1" rIns="85325" wrap="square" tIns="15225">
              <a:noAutofit/>
            </a:bodyPr>
            <a:lstStyle/>
            <a:p>
              <a:pPr indent="-114300" lvl="1" marL="114300" marR="0" rtl="0" algn="l">
                <a:lnSpc>
                  <a:spcPct val="90000"/>
                </a:lnSpc>
                <a:spcBef>
                  <a:spcPts val="0"/>
                </a:spcBef>
                <a:spcAft>
                  <a:spcPts val="0"/>
                </a:spcAft>
                <a:buClr>
                  <a:schemeClr val="dk1"/>
                </a:buClr>
                <a:buSzPts val="1200"/>
                <a:buFont typeface="Calibri"/>
                <a:buChar char="•"/>
              </a:pPr>
              <a:r>
                <a:rPr b="0" i="0" lang="en-US" sz="1200" u="none" cap="none" strike="noStrike">
                  <a:solidFill>
                    <a:schemeClr val="dk1"/>
                  </a:solidFill>
                  <a:latin typeface="Calibri"/>
                  <a:ea typeface="Calibri"/>
                  <a:cs typeface="Calibri"/>
                  <a:sym typeface="Calibri"/>
                </a:rPr>
                <a:t>fLR(X)</a:t>
              </a:r>
              <a:endParaRPr b="0" i="0" sz="1200" u="none" cap="none" strike="noStrike">
                <a:solidFill>
                  <a:schemeClr val="dk1"/>
                </a:solidFill>
                <a:latin typeface="Calibri"/>
                <a:ea typeface="Calibri"/>
                <a:cs typeface="Calibri"/>
                <a:sym typeface="Calibri"/>
              </a:endParaRPr>
            </a:p>
          </p:txBody>
        </p:sp>
        <p:sp>
          <p:nvSpPr>
            <p:cNvPr id="195" name="Google Shape;195;p5"/>
            <p:cNvSpPr/>
            <p:nvPr/>
          </p:nvSpPr>
          <p:spPr>
            <a:xfrm>
              <a:off x="0" y="1031449"/>
              <a:ext cx="2914758" cy="328929"/>
            </a:xfrm>
            <a:prstGeom prst="roundRect">
              <a:avLst>
                <a:gd fmla="val 16667" name="adj"/>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txBox="1"/>
            <p:nvPr/>
          </p:nvSpPr>
          <p:spPr>
            <a:xfrm>
              <a:off x="16057" y="1047506"/>
              <a:ext cx="2882644" cy="296815"/>
            </a:xfrm>
            <a:prstGeom prst="rect">
              <a:avLst/>
            </a:prstGeom>
            <a:noFill/>
            <a:ln>
              <a:noFill/>
            </a:ln>
          </p:spPr>
          <p:txBody>
            <a:bodyPr anchorCtr="0" anchor="ctr" bIns="53325" lIns="53325" spcFirstLastPara="1" rIns="53325" wrap="square" tIns="53325">
              <a:noAutofit/>
            </a:bodyPr>
            <a:lstStyle/>
            <a:p>
              <a:pPr indent="0" lvl="0" marL="0" marR="0" rtl="0" algn="l">
                <a:lnSpc>
                  <a:spcPct val="90000"/>
                </a:lnSpc>
                <a:spcBef>
                  <a:spcPts val="0"/>
                </a:spcBef>
                <a:spcAft>
                  <a:spcPts val="0"/>
                </a:spcAft>
                <a:buClr>
                  <a:schemeClr val="lt1"/>
                </a:buClr>
                <a:buSzPts val="1400"/>
                <a:buFont typeface="Calibri"/>
                <a:buNone/>
              </a:pPr>
              <a:r>
                <a:rPr lang="en-US" sz="1400">
                  <a:solidFill>
                    <a:schemeClr val="lt1"/>
                  </a:solidFill>
                  <a:latin typeface="Calibri"/>
                  <a:ea typeface="Calibri"/>
                  <a:cs typeface="Calibri"/>
                  <a:sym typeface="Calibri"/>
                </a:rPr>
                <a:t>RFR</a:t>
              </a:r>
              <a:endParaRPr sz="1400">
                <a:solidFill>
                  <a:schemeClr val="lt1"/>
                </a:solidFill>
                <a:latin typeface="Calibri"/>
                <a:ea typeface="Calibri"/>
                <a:cs typeface="Calibri"/>
                <a:sym typeface="Calibri"/>
              </a:endParaRPr>
            </a:p>
          </p:txBody>
        </p:sp>
        <p:sp>
          <p:nvSpPr>
            <p:cNvPr id="197" name="Google Shape;197;p5"/>
            <p:cNvSpPr/>
            <p:nvPr/>
          </p:nvSpPr>
          <p:spPr>
            <a:xfrm>
              <a:off x="0" y="1360379"/>
              <a:ext cx="2914758" cy="18642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txBox="1"/>
            <p:nvPr/>
          </p:nvSpPr>
          <p:spPr>
            <a:xfrm>
              <a:off x="0" y="1360379"/>
              <a:ext cx="2914758" cy="186426"/>
            </a:xfrm>
            <a:prstGeom prst="rect">
              <a:avLst/>
            </a:prstGeom>
            <a:noFill/>
            <a:ln>
              <a:noFill/>
            </a:ln>
          </p:spPr>
          <p:txBody>
            <a:bodyPr anchorCtr="0" anchor="t" bIns="15225" lIns="92525" spcFirstLastPara="1" rIns="85325" wrap="square" tIns="15225">
              <a:noAutofit/>
            </a:bodyPr>
            <a:lstStyle/>
            <a:p>
              <a:pPr indent="-114300" lvl="1" marL="114300" marR="0" rtl="0" algn="l">
                <a:lnSpc>
                  <a:spcPct val="90000"/>
                </a:lnSpc>
                <a:spcBef>
                  <a:spcPts val="0"/>
                </a:spcBef>
                <a:spcAft>
                  <a:spcPts val="0"/>
                </a:spcAft>
                <a:buClr>
                  <a:schemeClr val="dk1"/>
                </a:buClr>
                <a:buSzPts val="1200"/>
                <a:buFont typeface="Calibri"/>
                <a:buChar char="•"/>
              </a:pPr>
              <a:r>
                <a:rPr b="0" i="0" lang="en-US" sz="1200" u="none" cap="none" strike="noStrike">
                  <a:solidFill>
                    <a:schemeClr val="dk1"/>
                  </a:solidFill>
                  <a:latin typeface="Calibri"/>
                  <a:ea typeface="Calibri"/>
                  <a:cs typeface="Calibri"/>
                  <a:sym typeface="Calibri"/>
                </a:rPr>
                <a:t>f</a:t>
              </a:r>
              <a:r>
                <a:rPr b="0" baseline="-25000" i="0" lang="en-US" sz="1200" u="none" cap="none" strike="noStrike">
                  <a:solidFill>
                    <a:schemeClr val="dk1"/>
                  </a:solidFill>
                  <a:latin typeface="Calibri"/>
                  <a:ea typeface="Calibri"/>
                  <a:cs typeface="Calibri"/>
                  <a:sym typeface="Calibri"/>
                </a:rPr>
                <a:t>RF</a:t>
              </a:r>
              <a:r>
                <a:rPr b="0" i="0" lang="en-US" sz="1200" u="none" cap="none" strike="noStrike">
                  <a:solidFill>
                    <a:schemeClr val="dk1"/>
                  </a:solidFill>
                  <a:latin typeface="Calibri"/>
                  <a:ea typeface="Calibri"/>
                  <a:cs typeface="Calibri"/>
                  <a:sym typeface="Calibri"/>
                </a:rPr>
                <a:t>(X)</a:t>
              </a:r>
              <a:endParaRPr b="0" i="0" sz="1200" u="none" cap="none" strike="noStrike">
                <a:solidFill>
                  <a:schemeClr val="dk1"/>
                </a:solidFill>
                <a:latin typeface="Calibri"/>
                <a:ea typeface="Calibri"/>
                <a:cs typeface="Calibri"/>
                <a:sym typeface="Calibri"/>
              </a:endParaRPr>
            </a:p>
          </p:txBody>
        </p:sp>
        <p:sp>
          <p:nvSpPr>
            <p:cNvPr id="199" name="Google Shape;199;p5"/>
            <p:cNvSpPr/>
            <p:nvPr/>
          </p:nvSpPr>
          <p:spPr>
            <a:xfrm>
              <a:off x="0" y="1546805"/>
              <a:ext cx="2914758" cy="328929"/>
            </a:xfrm>
            <a:prstGeom prst="roundRect">
              <a:avLst>
                <a:gd fmla="val 16667" name="adj"/>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txBox="1"/>
            <p:nvPr/>
          </p:nvSpPr>
          <p:spPr>
            <a:xfrm>
              <a:off x="16057" y="1562862"/>
              <a:ext cx="2882644" cy="296815"/>
            </a:xfrm>
            <a:prstGeom prst="rect">
              <a:avLst/>
            </a:prstGeom>
            <a:noFill/>
            <a:ln>
              <a:noFill/>
            </a:ln>
          </p:spPr>
          <p:txBody>
            <a:bodyPr anchorCtr="0" anchor="ctr" bIns="53325" lIns="53325" spcFirstLastPara="1" rIns="53325" wrap="square" tIns="53325">
              <a:noAutofit/>
            </a:bodyPr>
            <a:lstStyle/>
            <a:p>
              <a:pPr indent="0" lvl="0" marL="0" marR="0" rtl="0" algn="l">
                <a:lnSpc>
                  <a:spcPct val="90000"/>
                </a:lnSpc>
                <a:spcBef>
                  <a:spcPts val="0"/>
                </a:spcBef>
                <a:spcAft>
                  <a:spcPts val="0"/>
                </a:spcAft>
                <a:buClr>
                  <a:schemeClr val="lt1"/>
                </a:buClr>
                <a:buSzPts val="1400"/>
                <a:buFont typeface="Calibri"/>
                <a:buNone/>
              </a:pPr>
              <a:r>
                <a:rPr lang="en-US" sz="1400">
                  <a:solidFill>
                    <a:schemeClr val="lt1"/>
                  </a:solidFill>
                  <a:latin typeface="Calibri"/>
                  <a:ea typeface="Calibri"/>
                  <a:cs typeface="Calibri"/>
                  <a:sym typeface="Calibri"/>
                </a:rPr>
                <a:t>RR</a:t>
              </a:r>
              <a:endParaRPr sz="1400">
                <a:solidFill>
                  <a:schemeClr val="lt1"/>
                </a:solidFill>
                <a:latin typeface="Calibri"/>
                <a:ea typeface="Calibri"/>
                <a:cs typeface="Calibri"/>
                <a:sym typeface="Calibri"/>
              </a:endParaRPr>
            </a:p>
          </p:txBody>
        </p:sp>
        <p:sp>
          <p:nvSpPr>
            <p:cNvPr id="201" name="Google Shape;201;p5"/>
            <p:cNvSpPr/>
            <p:nvPr/>
          </p:nvSpPr>
          <p:spPr>
            <a:xfrm>
              <a:off x="0" y="1875735"/>
              <a:ext cx="2914758" cy="18642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5"/>
            <p:cNvSpPr txBox="1"/>
            <p:nvPr/>
          </p:nvSpPr>
          <p:spPr>
            <a:xfrm>
              <a:off x="0" y="1875735"/>
              <a:ext cx="2914758" cy="186426"/>
            </a:xfrm>
            <a:prstGeom prst="rect">
              <a:avLst/>
            </a:prstGeom>
            <a:noFill/>
            <a:ln>
              <a:noFill/>
            </a:ln>
          </p:spPr>
          <p:txBody>
            <a:bodyPr anchorCtr="0" anchor="t" bIns="15225" lIns="92525" spcFirstLastPara="1" rIns="85325" wrap="square" tIns="15225">
              <a:noAutofit/>
            </a:bodyPr>
            <a:lstStyle/>
            <a:p>
              <a:pPr indent="-114300" lvl="1" marL="114300" marR="0" rtl="0" algn="l">
                <a:lnSpc>
                  <a:spcPct val="90000"/>
                </a:lnSpc>
                <a:spcBef>
                  <a:spcPts val="0"/>
                </a:spcBef>
                <a:spcAft>
                  <a:spcPts val="0"/>
                </a:spcAft>
                <a:buClr>
                  <a:schemeClr val="dk1"/>
                </a:buClr>
                <a:buSzPts val="1200"/>
                <a:buFont typeface="Calibri"/>
                <a:buChar char="•"/>
              </a:pPr>
              <a:r>
                <a:rPr b="0" i="0" lang="en-US" sz="1200" u="none" cap="none" strike="noStrike">
                  <a:solidFill>
                    <a:schemeClr val="dk1"/>
                  </a:solidFill>
                  <a:latin typeface="Calibri"/>
                  <a:ea typeface="Calibri"/>
                  <a:cs typeface="Calibri"/>
                  <a:sym typeface="Calibri"/>
                </a:rPr>
                <a:t>fRR(X)</a:t>
              </a:r>
              <a:endParaRPr b="0" i="0" sz="1200" u="none" cap="none" strike="noStrike">
                <a:solidFill>
                  <a:schemeClr val="dk1"/>
                </a:solidFill>
                <a:latin typeface="Calibri"/>
                <a:ea typeface="Calibri"/>
                <a:cs typeface="Calibri"/>
                <a:sym typeface="Calibri"/>
              </a:endParaRPr>
            </a:p>
          </p:txBody>
        </p:sp>
      </p:grpSp>
      <p:sp>
        <p:nvSpPr>
          <p:cNvPr id="203" name="Google Shape;203;p5"/>
          <p:cNvSpPr/>
          <p:nvPr/>
        </p:nvSpPr>
        <p:spPr>
          <a:xfrm>
            <a:off x="9266805" y="2999752"/>
            <a:ext cx="213077" cy="369332"/>
          </a:xfrm>
          <a:prstGeom prst="downArrow">
            <a:avLst>
              <a:gd fmla="val 50000" name="adj1"/>
              <a:gd fmla="val 50000" name="adj2"/>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4" name="Google Shape;204;p5"/>
          <p:cNvSpPr/>
          <p:nvPr/>
        </p:nvSpPr>
        <p:spPr>
          <a:xfrm>
            <a:off x="7693216" y="3365048"/>
            <a:ext cx="3356411" cy="2159230"/>
          </a:xfrm>
          <a:prstGeom prst="rect">
            <a:avLst/>
          </a:prstGeom>
          <a:noFill/>
          <a:ln cap="flat" cmpd="sng" w="952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5"/>
              </a:solidFill>
              <a:latin typeface="Calibri"/>
              <a:ea typeface="Calibri"/>
              <a:cs typeface="Calibri"/>
              <a:sym typeface="Calibri"/>
            </a:endParaRPr>
          </a:p>
        </p:txBody>
      </p:sp>
      <p:sp>
        <p:nvSpPr>
          <p:cNvPr id="205" name="Google Shape;205;p5"/>
          <p:cNvSpPr/>
          <p:nvPr/>
        </p:nvSpPr>
        <p:spPr>
          <a:xfrm>
            <a:off x="9266805" y="5524277"/>
            <a:ext cx="246163" cy="456299"/>
          </a:xfrm>
          <a:prstGeom prst="downArrow">
            <a:avLst>
              <a:gd fmla="val 50000" name="adj1"/>
              <a:gd fmla="val 50000" name="adj2"/>
            </a:avLst>
          </a:prstGeom>
          <a:solidFill>
            <a:schemeClr val="accen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6" name="Google Shape;206;p5"/>
          <p:cNvSpPr/>
          <p:nvPr/>
        </p:nvSpPr>
        <p:spPr>
          <a:xfrm>
            <a:off x="7913475" y="5986055"/>
            <a:ext cx="2974206" cy="456299"/>
          </a:xfrm>
          <a:prstGeom prst="rect">
            <a:avLst/>
          </a:prstGeom>
          <a:solidFill>
            <a:schemeClr val="lt1"/>
          </a:solid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07" name="Google Shape;207;p5"/>
          <p:cNvSpPr txBox="1"/>
          <p:nvPr/>
        </p:nvSpPr>
        <p:spPr>
          <a:xfrm>
            <a:off x="8591962" y="6024060"/>
            <a:ext cx="273376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Optimal Model</a:t>
            </a:r>
            <a:endParaRPr sz="1800">
              <a:solidFill>
                <a:schemeClr val="dk1"/>
              </a:solidFill>
              <a:latin typeface="Calibri"/>
              <a:ea typeface="Calibri"/>
              <a:cs typeface="Calibri"/>
              <a:sym typeface="Calibri"/>
            </a:endParaRPr>
          </a:p>
        </p:txBody>
      </p:sp>
      <p:sp>
        <p:nvSpPr>
          <p:cNvPr id="208" name="Google Shape;208;p5"/>
          <p:cNvSpPr txBox="1"/>
          <p:nvPr/>
        </p:nvSpPr>
        <p:spPr>
          <a:xfrm>
            <a:off x="6211718" y="64501"/>
            <a:ext cx="5349793"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200">
                <a:solidFill>
                  <a:srgbClr val="7030A0"/>
                </a:solidFill>
                <a:latin typeface="Calibri"/>
                <a:ea typeface="Calibri"/>
                <a:cs typeface="Calibri"/>
                <a:sym typeface="Calibri"/>
              </a:rPr>
              <a:t>MODEL ARCHITECTURE</a:t>
            </a:r>
            <a:endParaRPr b="1" sz="3200">
              <a:solidFill>
                <a:srgbClr val="7030A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2" name="Shape 212"/>
        <p:cNvGrpSpPr/>
        <p:nvPr/>
      </p:nvGrpSpPr>
      <p:grpSpPr>
        <a:xfrm>
          <a:off x="0" y="0"/>
          <a:ext cx="0" cy="0"/>
          <a:chOff x="0" y="0"/>
          <a:chExt cx="0" cy="0"/>
        </a:xfrm>
      </p:grpSpPr>
      <p:sp>
        <p:nvSpPr>
          <p:cNvPr id="213" name="Google Shape;213;p6"/>
          <p:cNvSpPr txBox="1"/>
          <p:nvPr/>
        </p:nvSpPr>
        <p:spPr>
          <a:xfrm>
            <a:off x="0" y="-3750"/>
            <a:ext cx="7648575"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lt2"/>
                </a:solidFill>
                <a:latin typeface="Georgia"/>
                <a:ea typeface="Georgia"/>
                <a:cs typeface="Georgia"/>
                <a:sym typeface="Georgia"/>
              </a:rPr>
              <a:t>PREPROCESSING:</a:t>
            </a:r>
            <a:endParaRPr sz="3200">
              <a:solidFill>
                <a:schemeClr val="lt2"/>
              </a:solidFill>
              <a:latin typeface="Georgia"/>
              <a:ea typeface="Georgia"/>
              <a:cs typeface="Georgia"/>
              <a:sym typeface="Georgia"/>
            </a:endParaRPr>
          </a:p>
        </p:txBody>
      </p:sp>
      <p:grpSp>
        <p:nvGrpSpPr>
          <p:cNvPr id="214" name="Google Shape;214;p6"/>
          <p:cNvGrpSpPr/>
          <p:nvPr/>
        </p:nvGrpSpPr>
        <p:grpSpPr>
          <a:xfrm>
            <a:off x="-36114" y="2595398"/>
            <a:ext cx="5057775" cy="2181241"/>
            <a:chOff x="89545" y="1034011"/>
            <a:chExt cx="3286124" cy="2181241"/>
          </a:xfrm>
        </p:grpSpPr>
        <p:sp>
          <p:nvSpPr>
            <p:cNvPr id="215" name="Google Shape;215;p6"/>
            <p:cNvSpPr txBox="1"/>
            <p:nvPr/>
          </p:nvSpPr>
          <p:spPr>
            <a:xfrm>
              <a:off x="89545" y="1034011"/>
              <a:ext cx="328612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E2F3"/>
                  </a:solidFill>
                  <a:latin typeface="Georgia"/>
                  <a:ea typeface="Georgia"/>
                  <a:cs typeface="Georgia"/>
                  <a:sym typeface="Georgia"/>
                </a:rPr>
                <a:t>1. Importing Necessary Libraries: The code begins by installing and importing essential libraries, including xarray, netCDF4, google. colab, and pandas.</a:t>
              </a:r>
              <a:endParaRPr sz="1800">
                <a:solidFill>
                  <a:srgbClr val="D8E2F3"/>
                </a:solidFill>
                <a:latin typeface="Georgia"/>
                <a:ea typeface="Georgia"/>
                <a:cs typeface="Georgia"/>
                <a:sym typeface="Georgia"/>
              </a:endParaRPr>
            </a:p>
          </p:txBody>
        </p:sp>
        <p:cxnSp>
          <p:nvCxnSpPr>
            <p:cNvPr id="216" name="Google Shape;216;p6"/>
            <p:cNvCxnSpPr/>
            <p:nvPr/>
          </p:nvCxnSpPr>
          <p:spPr>
            <a:xfrm rot="10800000">
              <a:off x="560522" y="2274599"/>
              <a:ext cx="0" cy="940653"/>
            </a:xfrm>
            <a:prstGeom prst="straightConnector1">
              <a:avLst/>
            </a:prstGeom>
            <a:noFill/>
            <a:ln cap="flat" cmpd="sng" w="9525">
              <a:solidFill>
                <a:srgbClr val="0C0C0C"/>
              </a:solidFill>
              <a:prstDash val="solid"/>
              <a:miter lim="800000"/>
              <a:headEnd len="sm" w="sm" type="none"/>
              <a:tailEnd len="sm" w="sm" type="none"/>
            </a:ln>
          </p:spPr>
        </p:cxnSp>
      </p:grpSp>
      <p:grpSp>
        <p:nvGrpSpPr>
          <p:cNvPr id="217" name="Google Shape;217;p6"/>
          <p:cNvGrpSpPr/>
          <p:nvPr/>
        </p:nvGrpSpPr>
        <p:grpSpPr>
          <a:xfrm>
            <a:off x="2962277" y="2766118"/>
            <a:ext cx="3286124" cy="1807607"/>
            <a:chOff x="2247900" y="4343401"/>
            <a:chExt cx="3286124" cy="1807607"/>
          </a:xfrm>
        </p:grpSpPr>
        <p:sp>
          <p:nvSpPr>
            <p:cNvPr id="218" name="Google Shape;218;p6"/>
            <p:cNvSpPr txBox="1"/>
            <p:nvPr/>
          </p:nvSpPr>
          <p:spPr>
            <a:xfrm>
              <a:off x="2247900" y="4950679"/>
              <a:ext cx="328612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E2F3"/>
                  </a:solidFill>
                  <a:latin typeface="Georgia"/>
                  <a:ea typeface="Georgia"/>
                  <a:cs typeface="Georgia"/>
                  <a:sym typeface="Georgia"/>
                </a:rPr>
                <a:t>2. Loading NetCDF Data: The NetCDF data is loaded from the specified file path using the netCDF4 library.</a:t>
              </a:r>
              <a:endParaRPr sz="1800">
                <a:solidFill>
                  <a:srgbClr val="D8E2F3"/>
                </a:solidFill>
                <a:latin typeface="Georgia"/>
                <a:ea typeface="Georgia"/>
                <a:cs typeface="Georgia"/>
                <a:sym typeface="Georgia"/>
              </a:endParaRPr>
            </a:p>
          </p:txBody>
        </p:sp>
        <p:cxnSp>
          <p:nvCxnSpPr>
            <p:cNvPr id="219" name="Google Shape;219;p6"/>
            <p:cNvCxnSpPr/>
            <p:nvPr/>
          </p:nvCxnSpPr>
          <p:spPr>
            <a:xfrm rot="10800000">
              <a:off x="2914650" y="4343401"/>
              <a:ext cx="0" cy="607278"/>
            </a:xfrm>
            <a:prstGeom prst="straightConnector1">
              <a:avLst/>
            </a:prstGeom>
            <a:noFill/>
            <a:ln cap="flat" cmpd="sng" w="9525">
              <a:solidFill>
                <a:srgbClr val="0C0C0C"/>
              </a:solidFill>
              <a:prstDash val="solid"/>
              <a:miter lim="800000"/>
              <a:headEnd len="sm" w="sm" type="none"/>
              <a:tailEnd len="sm" w="sm" type="none"/>
            </a:ln>
          </p:spPr>
        </p:cxnSp>
      </p:grpSp>
      <p:grpSp>
        <p:nvGrpSpPr>
          <p:cNvPr id="220" name="Google Shape;220;p6"/>
          <p:cNvGrpSpPr/>
          <p:nvPr/>
        </p:nvGrpSpPr>
        <p:grpSpPr>
          <a:xfrm>
            <a:off x="5630764" y="2430959"/>
            <a:ext cx="4586781" cy="2050552"/>
            <a:chOff x="5862141" y="547360"/>
            <a:chExt cx="4586781" cy="2050552"/>
          </a:xfrm>
        </p:grpSpPr>
        <p:sp>
          <p:nvSpPr>
            <p:cNvPr id="221" name="Google Shape;221;p6"/>
            <p:cNvSpPr txBox="1"/>
            <p:nvPr/>
          </p:nvSpPr>
          <p:spPr>
            <a:xfrm>
              <a:off x="5862141" y="547360"/>
              <a:ext cx="4586781"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E2F3"/>
                  </a:solidFill>
                  <a:latin typeface="Georgia"/>
                  <a:ea typeface="Georgia"/>
                  <a:cs typeface="Georgia"/>
                  <a:sym typeface="Georgia"/>
                </a:rPr>
                <a:t>3. Converting NetCDF to CSV: The netcdf2csv library is employed to convert the loaded NetCDF data into a CSV format. This step facilitates easier handling and analysis of the data.</a:t>
              </a:r>
              <a:endParaRPr sz="1800">
                <a:solidFill>
                  <a:srgbClr val="D8E2F3"/>
                </a:solidFill>
                <a:latin typeface="Georgia"/>
                <a:ea typeface="Georgia"/>
                <a:cs typeface="Georgia"/>
                <a:sym typeface="Georgia"/>
              </a:endParaRPr>
            </a:p>
          </p:txBody>
        </p:sp>
        <p:cxnSp>
          <p:nvCxnSpPr>
            <p:cNvPr id="222" name="Google Shape;222;p6"/>
            <p:cNvCxnSpPr/>
            <p:nvPr/>
          </p:nvCxnSpPr>
          <p:spPr>
            <a:xfrm rot="10800000">
              <a:off x="7096125" y="2026563"/>
              <a:ext cx="0" cy="571349"/>
            </a:xfrm>
            <a:prstGeom prst="straightConnector1">
              <a:avLst/>
            </a:prstGeom>
            <a:noFill/>
            <a:ln cap="flat" cmpd="sng" w="9525">
              <a:solidFill>
                <a:srgbClr val="0C0C0C"/>
              </a:solidFill>
              <a:prstDash val="solid"/>
              <a:miter lim="800000"/>
              <a:headEnd len="sm" w="sm" type="none"/>
              <a:tailEnd len="sm" w="sm" type="none"/>
            </a:ln>
          </p:spPr>
        </p:cxnSp>
      </p:grpSp>
      <p:grpSp>
        <p:nvGrpSpPr>
          <p:cNvPr id="223" name="Google Shape;223;p6"/>
          <p:cNvGrpSpPr/>
          <p:nvPr/>
        </p:nvGrpSpPr>
        <p:grpSpPr>
          <a:xfrm>
            <a:off x="7669117" y="2440809"/>
            <a:ext cx="4010022" cy="2132916"/>
            <a:chOff x="8010527" y="4343401"/>
            <a:chExt cx="4010022" cy="2132916"/>
          </a:xfrm>
        </p:grpSpPr>
        <p:sp>
          <p:nvSpPr>
            <p:cNvPr id="224" name="Google Shape;224;p6"/>
            <p:cNvSpPr txBox="1"/>
            <p:nvPr/>
          </p:nvSpPr>
          <p:spPr>
            <a:xfrm>
              <a:off x="8010527" y="5275988"/>
              <a:ext cx="4010022"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E2F3"/>
                  </a:solidFill>
                  <a:latin typeface="Georgia"/>
                  <a:ea typeface="Georgia"/>
                  <a:cs typeface="Georgia"/>
                  <a:sym typeface="Georgia"/>
                </a:rPr>
                <a:t>4. Reading CSV Data into a Data Frame:  The converted CSV data is read into a Pandas Data Frame for further manipulation and analysis.</a:t>
              </a:r>
              <a:endParaRPr sz="1800">
                <a:solidFill>
                  <a:srgbClr val="D8E2F3"/>
                </a:solidFill>
                <a:latin typeface="Georgia"/>
                <a:ea typeface="Georgia"/>
                <a:cs typeface="Georgia"/>
                <a:sym typeface="Georgia"/>
              </a:endParaRPr>
            </a:p>
          </p:txBody>
        </p:sp>
        <p:cxnSp>
          <p:nvCxnSpPr>
            <p:cNvPr id="225" name="Google Shape;225;p6"/>
            <p:cNvCxnSpPr/>
            <p:nvPr/>
          </p:nvCxnSpPr>
          <p:spPr>
            <a:xfrm rot="10800000">
              <a:off x="10144125" y="4343401"/>
              <a:ext cx="0" cy="940653"/>
            </a:xfrm>
            <a:prstGeom prst="straightConnector1">
              <a:avLst/>
            </a:prstGeom>
            <a:noFill/>
            <a:ln cap="flat" cmpd="sng" w="9525">
              <a:solidFill>
                <a:srgbClr val="0C0C0C"/>
              </a:solidFill>
              <a:prstDash val="solid"/>
              <a:miter lim="800000"/>
              <a:headEnd len="sm" w="sm" type="none"/>
              <a:tailEnd len="sm" w="sm" type="none"/>
            </a:ln>
          </p:spPr>
        </p:cxnSp>
      </p:grpSp>
      <p:pic>
        <p:nvPicPr>
          <p:cNvPr id="226" name="Google Shape;226;p6"/>
          <p:cNvPicPr preferRelativeResize="0"/>
          <p:nvPr/>
        </p:nvPicPr>
        <p:blipFill rotWithShape="1">
          <a:blip r:embed="rId4">
            <a:alphaModFix/>
          </a:blip>
          <a:srcRect b="0" l="0" r="0" t="0"/>
          <a:stretch/>
        </p:blipFill>
        <p:spPr>
          <a:xfrm>
            <a:off x="14976" y="-427971"/>
            <a:ext cx="12162048" cy="724706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0" name="Shape 230"/>
        <p:cNvGrpSpPr/>
        <p:nvPr/>
      </p:nvGrpSpPr>
      <p:grpSpPr>
        <a:xfrm>
          <a:off x="0" y="0"/>
          <a:ext cx="0" cy="0"/>
          <a:chOff x="0" y="0"/>
          <a:chExt cx="0" cy="0"/>
        </a:xfrm>
      </p:grpSpPr>
      <p:pic>
        <p:nvPicPr>
          <p:cNvPr id="231" name="Google Shape;231;p7"/>
          <p:cNvPicPr preferRelativeResize="0"/>
          <p:nvPr/>
        </p:nvPicPr>
        <p:blipFill rotWithShape="1">
          <a:blip r:embed="rId3">
            <a:alphaModFix/>
          </a:blip>
          <a:srcRect b="0" l="0" r="0" t="0"/>
          <a:stretch/>
        </p:blipFill>
        <p:spPr>
          <a:xfrm>
            <a:off x="0" y="-3750"/>
            <a:ext cx="12192000" cy="6858000"/>
          </a:xfrm>
          <a:prstGeom prst="rect">
            <a:avLst/>
          </a:prstGeom>
          <a:noFill/>
          <a:ln>
            <a:noFill/>
          </a:ln>
        </p:spPr>
      </p:pic>
      <p:sp>
        <p:nvSpPr>
          <p:cNvPr id="232" name="Google Shape;232;p7"/>
          <p:cNvSpPr txBox="1"/>
          <p:nvPr/>
        </p:nvSpPr>
        <p:spPr>
          <a:xfrm>
            <a:off x="0" y="-3750"/>
            <a:ext cx="7648575"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lt2"/>
                </a:solidFill>
                <a:latin typeface="Georgia"/>
                <a:ea typeface="Georgia"/>
                <a:cs typeface="Georgia"/>
                <a:sym typeface="Georgia"/>
              </a:rPr>
              <a:t>PREPROCESSING:</a:t>
            </a:r>
            <a:endParaRPr sz="3200">
              <a:solidFill>
                <a:schemeClr val="lt2"/>
              </a:solidFill>
              <a:latin typeface="Georgia"/>
              <a:ea typeface="Georgia"/>
              <a:cs typeface="Georgia"/>
              <a:sym typeface="Georgia"/>
            </a:endParaRPr>
          </a:p>
        </p:txBody>
      </p:sp>
      <p:grpSp>
        <p:nvGrpSpPr>
          <p:cNvPr id="233" name="Google Shape;233;p7"/>
          <p:cNvGrpSpPr/>
          <p:nvPr/>
        </p:nvGrpSpPr>
        <p:grpSpPr>
          <a:xfrm>
            <a:off x="38101" y="826234"/>
            <a:ext cx="5057775" cy="2224652"/>
            <a:chOff x="114300" y="990600"/>
            <a:chExt cx="3286124" cy="2224652"/>
          </a:xfrm>
        </p:grpSpPr>
        <p:sp>
          <p:nvSpPr>
            <p:cNvPr id="234" name="Google Shape;234;p7"/>
            <p:cNvSpPr txBox="1"/>
            <p:nvPr/>
          </p:nvSpPr>
          <p:spPr>
            <a:xfrm>
              <a:off x="114300" y="990600"/>
              <a:ext cx="328612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E2F3"/>
                  </a:solidFill>
                  <a:latin typeface="Georgia"/>
                  <a:ea typeface="Georgia"/>
                  <a:cs typeface="Georgia"/>
                  <a:sym typeface="Georgia"/>
                </a:rPr>
                <a:t>1. Importing Necessary Libraries: The code begins by installing and importing essential libraries, including xarray, netCDF4, google. colab, and pandas.</a:t>
              </a:r>
              <a:endParaRPr sz="1800">
                <a:solidFill>
                  <a:srgbClr val="D8E2F3"/>
                </a:solidFill>
                <a:latin typeface="Georgia"/>
                <a:ea typeface="Georgia"/>
                <a:cs typeface="Georgia"/>
                <a:sym typeface="Georgia"/>
              </a:endParaRPr>
            </a:p>
          </p:txBody>
        </p:sp>
        <p:cxnSp>
          <p:nvCxnSpPr>
            <p:cNvPr id="235" name="Google Shape;235;p7"/>
            <p:cNvCxnSpPr/>
            <p:nvPr/>
          </p:nvCxnSpPr>
          <p:spPr>
            <a:xfrm rot="10800000">
              <a:off x="560522" y="2274599"/>
              <a:ext cx="0" cy="940653"/>
            </a:xfrm>
            <a:prstGeom prst="straightConnector1">
              <a:avLst/>
            </a:prstGeom>
            <a:noFill/>
            <a:ln cap="flat" cmpd="sng" w="9525">
              <a:solidFill>
                <a:srgbClr val="0C0C0C"/>
              </a:solidFill>
              <a:prstDash val="solid"/>
              <a:miter lim="800000"/>
              <a:headEnd len="sm" w="sm" type="none"/>
              <a:tailEnd len="sm" w="sm" type="none"/>
            </a:ln>
          </p:spPr>
        </p:cxnSp>
      </p:grpSp>
      <p:grpSp>
        <p:nvGrpSpPr>
          <p:cNvPr id="236" name="Google Shape;236;p7"/>
          <p:cNvGrpSpPr/>
          <p:nvPr/>
        </p:nvGrpSpPr>
        <p:grpSpPr>
          <a:xfrm>
            <a:off x="2247900" y="4343401"/>
            <a:ext cx="3286124" cy="1807607"/>
            <a:chOff x="2247900" y="4343401"/>
            <a:chExt cx="3286124" cy="1807607"/>
          </a:xfrm>
        </p:grpSpPr>
        <p:sp>
          <p:nvSpPr>
            <p:cNvPr id="237" name="Google Shape;237;p7"/>
            <p:cNvSpPr txBox="1"/>
            <p:nvPr/>
          </p:nvSpPr>
          <p:spPr>
            <a:xfrm>
              <a:off x="2247900" y="4950679"/>
              <a:ext cx="328612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E2F3"/>
                  </a:solidFill>
                  <a:latin typeface="Georgia"/>
                  <a:ea typeface="Georgia"/>
                  <a:cs typeface="Georgia"/>
                  <a:sym typeface="Georgia"/>
                </a:rPr>
                <a:t>2. Loading NetCDF Data: The NetCDF data is loaded from the specified file path using the netCDF4 library.</a:t>
              </a:r>
              <a:endParaRPr sz="1800">
                <a:solidFill>
                  <a:srgbClr val="D8E2F3"/>
                </a:solidFill>
                <a:latin typeface="Georgia"/>
                <a:ea typeface="Georgia"/>
                <a:cs typeface="Georgia"/>
                <a:sym typeface="Georgia"/>
              </a:endParaRPr>
            </a:p>
          </p:txBody>
        </p:sp>
        <p:cxnSp>
          <p:nvCxnSpPr>
            <p:cNvPr id="238" name="Google Shape;238;p7"/>
            <p:cNvCxnSpPr/>
            <p:nvPr/>
          </p:nvCxnSpPr>
          <p:spPr>
            <a:xfrm rot="10800000">
              <a:off x="2914650" y="4343401"/>
              <a:ext cx="0" cy="607278"/>
            </a:xfrm>
            <a:prstGeom prst="straightConnector1">
              <a:avLst/>
            </a:prstGeom>
            <a:noFill/>
            <a:ln cap="flat" cmpd="sng" w="9525">
              <a:solidFill>
                <a:srgbClr val="0C0C0C"/>
              </a:solidFill>
              <a:prstDash val="solid"/>
              <a:miter lim="800000"/>
              <a:headEnd len="sm" w="sm" type="none"/>
              <a:tailEnd len="sm" w="sm" type="none"/>
            </a:ln>
          </p:spPr>
        </p:cxnSp>
      </p:grpSp>
      <p:grpSp>
        <p:nvGrpSpPr>
          <p:cNvPr id="239" name="Google Shape;239;p7"/>
          <p:cNvGrpSpPr/>
          <p:nvPr/>
        </p:nvGrpSpPr>
        <p:grpSpPr>
          <a:xfrm>
            <a:off x="5820771" y="806948"/>
            <a:ext cx="4586781" cy="2050552"/>
            <a:chOff x="5862141" y="547360"/>
            <a:chExt cx="4586781" cy="2050552"/>
          </a:xfrm>
        </p:grpSpPr>
        <p:sp>
          <p:nvSpPr>
            <p:cNvPr id="240" name="Google Shape;240;p7"/>
            <p:cNvSpPr txBox="1"/>
            <p:nvPr/>
          </p:nvSpPr>
          <p:spPr>
            <a:xfrm>
              <a:off x="5862141" y="547360"/>
              <a:ext cx="4586781"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E2F3"/>
                  </a:solidFill>
                  <a:latin typeface="Georgia"/>
                  <a:ea typeface="Georgia"/>
                  <a:cs typeface="Georgia"/>
                  <a:sym typeface="Georgia"/>
                </a:rPr>
                <a:t>3. Converting NetCDF to CSV: The netcdf2csv library is employed to convert the loaded NetCDF data into a CSV format. This step facilitates easier handling and analysis of the data.</a:t>
              </a:r>
              <a:endParaRPr sz="1800">
                <a:solidFill>
                  <a:srgbClr val="D8E2F3"/>
                </a:solidFill>
                <a:latin typeface="Georgia"/>
                <a:ea typeface="Georgia"/>
                <a:cs typeface="Georgia"/>
                <a:sym typeface="Georgia"/>
              </a:endParaRPr>
            </a:p>
          </p:txBody>
        </p:sp>
        <p:cxnSp>
          <p:nvCxnSpPr>
            <p:cNvPr id="241" name="Google Shape;241;p7"/>
            <p:cNvCxnSpPr/>
            <p:nvPr/>
          </p:nvCxnSpPr>
          <p:spPr>
            <a:xfrm rot="10800000">
              <a:off x="7096125" y="2026563"/>
              <a:ext cx="0" cy="571349"/>
            </a:xfrm>
            <a:prstGeom prst="straightConnector1">
              <a:avLst/>
            </a:prstGeom>
            <a:noFill/>
            <a:ln cap="flat" cmpd="sng" w="9525">
              <a:solidFill>
                <a:srgbClr val="0C0C0C"/>
              </a:solidFill>
              <a:prstDash val="solid"/>
              <a:miter lim="800000"/>
              <a:headEnd len="sm" w="sm" type="none"/>
              <a:tailEnd len="sm" w="sm" type="none"/>
            </a:ln>
          </p:spPr>
        </p:cxnSp>
      </p:grpSp>
      <p:grpSp>
        <p:nvGrpSpPr>
          <p:cNvPr id="242" name="Google Shape;242;p7"/>
          <p:cNvGrpSpPr/>
          <p:nvPr/>
        </p:nvGrpSpPr>
        <p:grpSpPr>
          <a:xfrm>
            <a:off x="8010527" y="4343401"/>
            <a:ext cx="4010022" cy="2132916"/>
            <a:chOff x="8010527" y="4343401"/>
            <a:chExt cx="4010022" cy="2132916"/>
          </a:xfrm>
        </p:grpSpPr>
        <p:sp>
          <p:nvSpPr>
            <p:cNvPr id="243" name="Google Shape;243;p7"/>
            <p:cNvSpPr txBox="1"/>
            <p:nvPr/>
          </p:nvSpPr>
          <p:spPr>
            <a:xfrm>
              <a:off x="8010527" y="5275988"/>
              <a:ext cx="4010022"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D8E2F3"/>
                  </a:solidFill>
                  <a:latin typeface="Georgia"/>
                  <a:ea typeface="Georgia"/>
                  <a:cs typeface="Georgia"/>
                  <a:sym typeface="Georgia"/>
                </a:rPr>
                <a:t>4. Reading CSV Data into a Data Frame:  The converted CSV data is read into a Pandas Data Frame for further manipulation and analysis.</a:t>
              </a:r>
              <a:endParaRPr sz="1800">
                <a:solidFill>
                  <a:srgbClr val="D8E2F3"/>
                </a:solidFill>
                <a:latin typeface="Georgia"/>
                <a:ea typeface="Georgia"/>
                <a:cs typeface="Georgia"/>
                <a:sym typeface="Georgia"/>
              </a:endParaRPr>
            </a:p>
          </p:txBody>
        </p:sp>
        <p:cxnSp>
          <p:nvCxnSpPr>
            <p:cNvPr id="244" name="Google Shape;244;p7"/>
            <p:cNvCxnSpPr/>
            <p:nvPr/>
          </p:nvCxnSpPr>
          <p:spPr>
            <a:xfrm rot="10800000">
              <a:off x="10144125" y="4343401"/>
              <a:ext cx="0" cy="940653"/>
            </a:xfrm>
            <a:prstGeom prst="straightConnector1">
              <a:avLst/>
            </a:prstGeom>
            <a:noFill/>
            <a:ln cap="flat" cmpd="sng" w="9525">
              <a:solidFill>
                <a:srgbClr val="0C0C0C"/>
              </a:solidFill>
              <a:prstDash val="solid"/>
              <a:miter lim="800000"/>
              <a:headEnd len="sm" w="sm" type="none"/>
              <a:tailEnd len="sm" w="sm" type="non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8" name="Shape 248"/>
        <p:cNvGrpSpPr/>
        <p:nvPr/>
      </p:nvGrpSpPr>
      <p:grpSpPr>
        <a:xfrm>
          <a:off x="0" y="0"/>
          <a:ext cx="0" cy="0"/>
          <a:chOff x="0" y="0"/>
          <a:chExt cx="0" cy="0"/>
        </a:xfrm>
      </p:grpSpPr>
      <p:grpSp>
        <p:nvGrpSpPr>
          <p:cNvPr id="249" name="Google Shape;249;p8"/>
          <p:cNvGrpSpPr/>
          <p:nvPr/>
        </p:nvGrpSpPr>
        <p:grpSpPr>
          <a:xfrm>
            <a:off x="271793" y="2726565"/>
            <a:ext cx="3790941" cy="1960555"/>
            <a:chOff x="-263391" y="-892979"/>
            <a:chExt cx="2382288" cy="2929537"/>
          </a:xfrm>
        </p:grpSpPr>
        <p:sp>
          <p:nvSpPr>
            <p:cNvPr id="250" name="Google Shape;250;p8"/>
            <p:cNvSpPr txBox="1"/>
            <p:nvPr/>
          </p:nvSpPr>
          <p:spPr>
            <a:xfrm>
              <a:off x="-263391" y="-892979"/>
              <a:ext cx="2382288"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D8E2F3"/>
                  </a:solidFill>
                  <a:latin typeface="Georgia"/>
                  <a:ea typeface="Georgia"/>
                  <a:cs typeface="Georgia"/>
                  <a:sym typeface="Georgia"/>
                </a:rPr>
                <a:t>Column Renaming: The columns in the Data Frame are renamed for better readability and understanding of the data, specifically related to weather variables.</a:t>
              </a:r>
              <a:endParaRPr sz="1600">
                <a:solidFill>
                  <a:srgbClr val="D8E2F3"/>
                </a:solidFill>
                <a:latin typeface="Georgia"/>
                <a:ea typeface="Georgia"/>
                <a:cs typeface="Georgia"/>
                <a:sym typeface="Georgia"/>
              </a:endParaRPr>
            </a:p>
          </p:txBody>
        </p:sp>
        <p:cxnSp>
          <p:nvCxnSpPr>
            <p:cNvPr id="251" name="Google Shape;251;p8"/>
            <p:cNvCxnSpPr/>
            <p:nvPr/>
          </p:nvCxnSpPr>
          <p:spPr>
            <a:xfrm rot="10800000">
              <a:off x="724628" y="1023931"/>
              <a:ext cx="0" cy="1012627"/>
            </a:xfrm>
            <a:prstGeom prst="straightConnector1">
              <a:avLst/>
            </a:prstGeom>
            <a:noFill/>
            <a:ln cap="flat" cmpd="sng" w="9525">
              <a:solidFill>
                <a:schemeClr val="lt1"/>
              </a:solidFill>
              <a:prstDash val="solid"/>
              <a:miter lim="800000"/>
              <a:headEnd len="sm" w="sm" type="none"/>
              <a:tailEnd len="sm" w="sm" type="none"/>
            </a:ln>
          </p:spPr>
        </p:cxnSp>
      </p:grpSp>
      <p:grpSp>
        <p:nvGrpSpPr>
          <p:cNvPr id="252" name="Google Shape;252;p8"/>
          <p:cNvGrpSpPr/>
          <p:nvPr/>
        </p:nvGrpSpPr>
        <p:grpSpPr>
          <a:xfrm>
            <a:off x="5367347" y="2308924"/>
            <a:ext cx="4710105" cy="1927592"/>
            <a:chOff x="6434138" y="110758"/>
            <a:chExt cx="4710105" cy="1927592"/>
          </a:xfrm>
        </p:grpSpPr>
        <p:sp>
          <p:nvSpPr>
            <p:cNvPr id="253" name="Google Shape;253;p8"/>
            <p:cNvSpPr txBox="1"/>
            <p:nvPr/>
          </p:nvSpPr>
          <p:spPr>
            <a:xfrm>
              <a:off x="6434138" y="110758"/>
              <a:ext cx="4710105"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D8E2F3"/>
                  </a:solidFill>
                  <a:latin typeface="Georgia"/>
                  <a:ea typeface="Georgia"/>
                  <a:cs typeface="Georgia"/>
                  <a:sym typeface="Georgia"/>
                </a:rPr>
                <a:t>Variance Inflation Factor (VIF) Calculation:  The code calculates the VIF for selected features, aiding in identifying multicollinearity. The features with high VIF values are systematically removed to enhance model robustness.</a:t>
              </a:r>
              <a:endParaRPr sz="1600">
                <a:solidFill>
                  <a:srgbClr val="D8E2F3"/>
                </a:solidFill>
                <a:latin typeface="Georgia"/>
                <a:ea typeface="Georgia"/>
                <a:cs typeface="Georgia"/>
                <a:sym typeface="Georgia"/>
              </a:endParaRPr>
            </a:p>
          </p:txBody>
        </p:sp>
        <p:cxnSp>
          <p:nvCxnSpPr>
            <p:cNvPr id="254" name="Google Shape;254;p8"/>
            <p:cNvCxnSpPr/>
            <p:nvPr/>
          </p:nvCxnSpPr>
          <p:spPr>
            <a:xfrm rot="10800000">
              <a:off x="7915275" y="1545372"/>
              <a:ext cx="0" cy="492978"/>
            </a:xfrm>
            <a:prstGeom prst="straightConnector1">
              <a:avLst/>
            </a:prstGeom>
            <a:noFill/>
            <a:ln cap="flat" cmpd="sng" w="9525">
              <a:solidFill>
                <a:schemeClr val="lt1"/>
              </a:solidFill>
              <a:prstDash val="solid"/>
              <a:miter lim="800000"/>
              <a:headEnd len="sm" w="sm" type="none"/>
              <a:tailEnd len="sm" w="sm" type="none"/>
            </a:ln>
          </p:spPr>
        </p:cxnSp>
      </p:grpSp>
      <p:grpSp>
        <p:nvGrpSpPr>
          <p:cNvPr id="255" name="Google Shape;255;p8"/>
          <p:cNvGrpSpPr/>
          <p:nvPr/>
        </p:nvGrpSpPr>
        <p:grpSpPr>
          <a:xfrm>
            <a:off x="1905322" y="2629568"/>
            <a:ext cx="4229095" cy="1999734"/>
            <a:chOff x="3313498" y="6335047"/>
            <a:chExt cx="4229095" cy="1999734"/>
          </a:xfrm>
        </p:grpSpPr>
        <p:sp>
          <p:nvSpPr>
            <p:cNvPr id="256" name="Google Shape;256;p8"/>
            <p:cNvSpPr txBox="1"/>
            <p:nvPr/>
          </p:nvSpPr>
          <p:spPr>
            <a:xfrm>
              <a:off x="3313498" y="6949786"/>
              <a:ext cx="4229095"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D8E2F3"/>
                  </a:solidFill>
                  <a:latin typeface="Georgia"/>
                  <a:ea typeface="Georgia"/>
                  <a:cs typeface="Georgia"/>
                  <a:sym typeface="Georgia"/>
                </a:rPr>
                <a:t>Data Cleaning and Exploration:  The Data Frame is cleaned and explored, including checking for missing values. Additionally, the data types of the 'time' column are converted to datetime and time, and a correlation matrix heatmap is generated to identify potential relationships among variables.</a:t>
              </a:r>
              <a:endParaRPr sz="1400">
                <a:solidFill>
                  <a:srgbClr val="D8E2F3"/>
                </a:solidFill>
                <a:latin typeface="Georgia"/>
                <a:ea typeface="Georgia"/>
                <a:cs typeface="Georgia"/>
                <a:sym typeface="Georgia"/>
              </a:endParaRPr>
            </a:p>
          </p:txBody>
        </p:sp>
        <p:cxnSp>
          <p:nvCxnSpPr>
            <p:cNvPr id="257" name="Google Shape;257;p8"/>
            <p:cNvCxnSpPr/>
            <p:nvPr/>
          </p:nvCxnSpPr>
          <p:spPr>
            <a:xfrm rot="10800000">
              <a:off x="5048250" y="6335047"/>
              <a:ext cx="0" cy="397818"/>
            </a:xfrm>
            <a:prstGeom prst="straightConnector1">
              <a:avLst/>
            </a:prstGeom>
            <a:noFill/>
            <a:ln cap="flat" cmpd="sng" w="9525">
              <a:solidFill>
                <a:schemeClr val="lt1"/>
              </a:solidFill>
              <a:prstDash val="solid"/>
              <a:miter lim="800000"/>
              <a:headEnd len="sm" w="sm" type="none"/>
              <a:tailEnd len="sm" w="sm" type="none"/>
            </a:ln>
          </p:spPr>
        </p:cxnSp>
      </p:grpSp>
      <p:grpSp>
        <p:nvGrpSpPr>
          <p:cNvPr id="258" name="Google Shape;258;p8"/>
          <p:cNvGrpSpPr/>
          <p:nvPr/>
        </p:nvGrpSpPr>
        <p:grpSpPr>
          <a:xfrm>
            <a:off x="7962905" y="3203837"/>
            <a:ext cx="4229095" cy="1216670"/>
            <a:chOff x="6540709" y="4290715"/>
            <a:chExt cx="4229095" cy="1216670"/>
          </a:xfrm>
        </p:grpSpPr>
        <p:sp>
          <p:nvSpPr>
            <p:cNvPr id="259" name="Google Shape;259;p8"/>
            <p:cNvSpPr txBox="1"/>
            <p:nvPr/>
          </p:nvSpPr>
          <p:spPr>
            <a:xfrm>
              <a:off x="6540709" y="4768721"/>
              <a:ext cx="4229095"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D8E2F3"/>
                  </a:solidFill>
                  <a:latin typeface="Georgia"/>
                  <a:ea typeface="Georgia"/>
                  <a:cs typeface="Georgia"/>
                  <a:sym typeface="Georgia"/>
                </a:rPr>
                <a:t>Feature Selection: Features are iteratively removed based on their VIF values, leading to a refined set of features with reduced multicollinearity.</a:t>
              </a:r>
              <a:endParaRPr sz="1400">
                <a:solidFill>
                  <a:srgbClr val="D8E2F3"/>
                </a:solidFill>
                <a:latin typeface="Georgia"/>
                <a:ea typeface="Georgia"/>
                <a:cs typeface="Georgia"/>
                <a:sym typeface="Georgia"/>
              </a:endParaRPr>
            </a:p>
          </p:txBody>
        </p:sp>
        <p:cxnSp>
          <p:nvCxnSpPr>
            <p:cNvPr id="260" name="Google Shape;260;p8"/>
            <p:cNvCxnSpPr/>
            <p:nvPr/>
          </p:nvCxnSpPr>
          <p:spPr>
            <a:xfrm rot="10800000">
              <a:off x="8372475" y="4290715"/>
              <a:ext cx="0" cy="478482"/>
            </a:xfrm>
            <a:prstGeom prst="straightConnector1">
              <a:avLst/>
            </a:prstGeom>
            <a:noFill/>
            <a:ln cap="flat" cmpd="sng" w="9525">
              <a:solidFill>
                <a:schemeClr val="lt1"/>
              </a:solidFill>
              <a:prstDash val="solid"/>
              <a:miter lim="800000"/>
              <a:headEnd len="sm" w="sm" type="none"/>
              <a:tailEnd len="sm" w="sm" type="none"/>
            </a:ln>
          </p:spPr>
        </p:cxnSp>
      </p:grpSp>
      <p:pic>
        <p:nvPicPr>
          <p:cNvPr id="261" name="Google Shape;261;p8"/>
          <p:cNvPicPr preferRelativeResize="0"/>
          <p:nvPr/>
        </p:nvPicPr>
        <p:blipFill rotWithShape="1">
          <a:blip r:embed="rId4">
            <a:alphaModFix/>
          </a:blip>
          <a:srcRect b="0" l="0" r="0" t="0"/>
          <a:stretch/>
        </p:blipFill>
        <p:spPr>
          <a:xfrm>
            <a:off x="0" y="-454121"/>
            <a:ext cx="12162048" cy="724706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5" name="Shape 265"/>
        <p:cNvGrpSpPr/>
        <p:nvPr/>
      </p:nvGrpSpPr>
      <p:grpSpPr>
        <a:xfrm>
          <a:off x="0" y="0"/>
          <a:ext cx="0" cy="0"/>
          <a:chOff x="0" y="0"/>
          <a:chExt cx="0" cy="0"/>
        </a:xfrm>
      </p:grpSpPr>
      <p:pic>
        <p:nvPicPr>
          <p:cNvPr id="266" name="Google Shape;266;p9"/>
          <p:cNvPicPr preferRelativeResize="0"/>
          <p:nvPr/>
        </p:nvPicPr>
        <p:blipFill rotWithShape="1">
          <a:blip r:embed="rId3">
            <a:alphaModFix/>
          </a:blip>
          <a:srcRect b="0" l="0" r="0" t="0"/>
          <a:stretch/>
        </p:blipFill>
        <p:spPr>
          <a:xfrm>
            <a:off x="0" y="-748606"/>
            <a:ext cx="12192000" cy="7539931"/>
          </a:xfrm>
          <a:prstGeom prst="rect">
            <a:avLst/>
          </a:prstGeom>
          <a:noFill/>
          <a:ln>
            <a:noFill/>
          </a:ln>
        </p:spPr>
      </p:pic>
      <p:grpSp>
        <p:nvGrpSpPr>
          <p:cNvPr id="267" name="Google Shape;267;p9"/>
          <p:cNvGrpSpPr/>
          <p:nvPr/>
        </p:nvGrpSpPr>
        <p:grpSpPr>
          <a:xfrm>
            <a:off x="171461" y="543907"/>
            <a:ext cx="3790941" cy="2351693"/>
            <a:chOff x="171451" y="1256645"/>
            <a:chExt cx="2382288" cy="2351693"/>
          </a:xfrm>
        </p:grpSpPr>
        <p:sp>
          <p:nvSpPr>
            <p:cNvPr id="268" name="Google Shape;268;p9"/>
            <p:cNvSpPr txBox="1"/>
            <p:nvPr/>
          </p:nvSpPr>
          <p:spPr>
            <a:xfrm>
              <a:off x="171451" y="1256645"/>
              <a:ext cx="2382288"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D8E2F3"/>
                  </a:solidFill>
                  <a:latin typeface="Georgia"/>
                  <a:ea typeface="Georgia"/>
                  <a:cs typeface="Georgia"/>
                  <a:sym typeface="Georgia"/>
                </a:rPr>
                <a:t>Column Renaming: The columns in the Data Frame are renamed for better readability and understanding of the data, specifically related to weather variables.</a:t>
              </a:r>
              <a:endParaRPr sz="1600">
                <a:solidFill>
                  <a:srgbClr val="D8E2F3"/>
                </a:solidFill>
                <a:latin typeface="Georgia"/>
                <a:ea typeface="Georgia"/>
                <a:cs typeface="Georgia"/>
                <a:sym typeface="Georgia"/>
              </a:endParaRPr>
            </a:p>
          </p:txBody>
        </p:sp>
        <p:cxnSp>
          <p:nvCxnSpPr>
            <p:cNvPr id="269" name="Google Shape;269;p9"/>
            <p:cNvCxnSpPr/>
            <p:nvPr/>
          </p:nvCxnSpPr>
          <p:spPr>
            <a:xfrm rot="10800000">
              <a:off x="1347137" y="2595711"/>
              <a:ext cx="0" cy="1012627"/>
            </a:xfrm>
            <a:prstGeom prst="straightConnector1">
              <a:avLst/>
            </a:prstGeom>
            <a:noFill/>
            <a:ln cap="flat" cmpd="sng" w="9525">
              <a:solidFill>
                <a:schemeClr val="lt1"/>
              </a:solidFill>
              <a:prstDash val="solid"/>
              <a:miter lim="800000"/>
              <a:headEnd len="sm" w="sm" type="none"/>
              <a:tailEnd len="sm" w="sm" type="none"/>
            </a:ln>
          </p:spPr>
        </p:cxnSp>
      </p:grpSp>
      <p:grpSp>
        <p:nvGrpSpPr>
          <p:cNvPr id="270" name="Google Shape;270;p9"/>
          <p:cNvGrpSpPr/>
          <p:nvPr/>
        </p:nvGrpSpPr>
        <p:grpSpPr>
          <a:xfrm>
            <a:off x="5874547" y="320308"/>
            <a:ext cx="4710105" cy="1927592"/>
            <a:chOff x="6434138" y="110758"/>
            <a:chExt cx="4710105" cy="1927592"/>
          </a:xfrm>
        </p:grpSpPr>
        <p:sp>
          <p:nvSpPr>
            <p:cNvPr id="271" name="Google Shape;271;p9"/>
            <p:cNvSpPr txBox="1"/>
            <p:nvPr/>
          </p:nvSpPr>
          <p:spPr>
            <a:xfrm>
              <a:off x="6434138" y="110758"/>
              <a:ext cx="4710105"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D8E2F3"/>
                  </a:solidFill>
                  <a:latin typeface="Georgia"/>
                  <a:ea typeface="Georgia"/>
                  <a:cs typeface="Georgia"/>
                  <a:sym typeface="Georgia"/>
                </a:rPr>
                <a:t>Variance Inflation Factor (VIF) Calculation:  The code calculates the VIF for selected features, aiding in identifying multicollinearity. The features with high VIF values are systematically removed to enhance model robustness.</a:t>
              </a:r>
              <a:endParaRPr sz="1600">
                <a:solidFill>
                  <a:srgbClr val="D8E2F3"/>
                </a:solidFill>
                <a:latin typeface="Georgia"/>
                <a:ea typeface="Georgia"/>
                <a:cs typeface="Georgia"/>
                <a:sym typeface="Georgia"/>
              </a:endParaRPr>
            </a:p>
          </p:txBody>
        </p:sp>
        <p:cxnSp>
          <p:nvCxnSpPr>
            <p:cNvPr id="272" name="Google Shape;272;p9"/>
            <p:cNvCxnSpPr/>
            <p:nvPr/>
          </p:nvCxnSpPr>
          <p:spPr>
            <a:xfrm rot="10800000">
              <a:off x="7915275" y="1545372"/>
              <a:ext cx="0" cy="492978"/>
            </a:xfrm>
            <a:prstGeom prst="straightConnector1">
              <a:avLst/>
            </a:prstGeom>
            <a:noFill/>
            <a:ln cap="flat" cmpd="sng" w="9525">
              <a:solidFill>
                <a:schemeClr val="lt1"/>
              </a:solidFill>
              <a:prstDash val="solid"/>
              <a:miter lim="800000"/>
              <a:headEnd len="sm" w="sm" type="none"/>
              <a:tailEnd len="sm" w="sm" type="none"/>
            </a:ln>
          </p:spPr>
        </p:cxnSp>
      </p:grpSp>
      <p:grpSp>
        <p:nvGrpSpPr>
          <p:cNvPr id="273" name="Google Shape;273;p9"/>
          <p:cNvGrpSpPr/>
          <p:nvPr/>
        </p:nvGrpSpPr>
        <p:grpSpPr>
          <a:xfrm>
            <a:off x="1504949" y="4376440"/>
            <a:ext cx="4229095" cy="2180630"/>
            <a:chOff x="3200399" y="4252615"/>
            <a:chExt cx="4229095" cy="2180630"/>
          </a:xfrm>
        </p:grpSpPr>
        <p:sp>
          <p:nvSpPr>
            <p:cNvPr id="274" name="Google Shape;274;p9"/>
            <p:cNvSpPr txBox="1"/>
            <p:nvPr/>
          </p:nvSpPr>
          <p:spPr>
            <a:xfrm>
              <a:off x="3200399" y="5048250"/>
              <a:ext cx="4229095" cy="138499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D8E2F3"/>
                  </a:solidFill>
                  <a:latin typeface="Georgia"/>
                  <a:ea typeface="Georgia"/>
                  <a:cs typeface="Georgia"/>
                  <a:sym typeface="Georgia"/>
                </a:rPr>
                <a:t>Data Cleaning and Exploration:  The Data Frame is cleaned and explored, including checking for missing values. Additionally, the data types of the 'time' column are converted to datetime and time, and a correlation matrix heatmap is generated to identify potential relationships among variables.</a:t>
              </a:r>
              <a:endParaRPr sz="1400">
                <a:solidFill>
                  <a:srgbClr val="D8E2F3"/>
                </a:solidFill>
                <a:latin typeface="Georgia"/>
                <a:ea typeface="Georgia"/>
                <a:cs typeface="Georgia"/>
                <a:sym typeface="Georgia"/>
              </a:endParaRPr>
            </a:p>
          </p:txBody>
        </p:sp>
        <p:cxnSp>
          <p:nvCxnSpPr>
            <p:cNvPr id="275" name="Google Shape;275;p9"/>
            <p:cNvCxnSpPr/>
            <p:nvPr/>
          </p:nvCxnSpPr>
          <p:spPr>
            <a:xfrm rot="10800000">
              <a:off x="4438650" y="4252615"/>
              <a:ext cx="0" cy="795635"/>
            </a:xfrm>
            <a:prstGeom prst="straightConnector1">
              <a:avLst/>
            </a:prstGeom>
            <a:noFill/>
            <a:ln cap="flat" cmpd="sng" w="9525">
              <a:solidFill>
                <a:schemeClr val="lt1"/>
              </a:solidFill>
              <a:prstDash val="solid"/>
              <a:miter lim="800000"/>
              <a:headEnd len="sm" w="sm" type="none"/>
              <a:tailEnd len="sm" w="sm" type="none"/>
            </a:ln>
          </p:spPr>
        </p:cxnSp>
      </p:grpSp>
      <p:grpSp>
        <p:nvGrpSpPr>
          <p:cNvPr id="276" name="Google Shape;276;p9"/>
          <p:cNvGrpSpPr/>
          <p:nvPr/>
        </p:nvGrpSpPr>
        <p:grpSpPr>
          <a:xfrm>
            <a:off x="7153277" y="4295775"/>
            <a:ext cx="4229095" cy="1428036"/>
            <a:chOff x="6743699" y="4290715"/>
            <a:chExt cx="4229095" cy="1428036"/>
          </a:xfrm>
        </p:grpSpPr>
        <p:sp>
          <p:nvSpPr>
            <p:cNvPr id="277" name="Google Shape;277;p9"/>
            <p:cNvSpPr txBox="1"/>
            <p:nvPr/>
          </p:nvSpPr>
          <p:spPr>
            <a:xfrm>
              <a:off x="6743699" y="4980087"/>
              <a:ext cx="4229095"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D8E2F3"/>
                  </a:solidFill>
                  <a:latin typeface="Georgia"/>
                  <a:ea typeface="Georgia"/>
                  <a:cs typeface="Georgia"/>
                  <a:sym typeface="Georgia"/>
                </a:rPr>
                <a:t>Feature Selection: Features are iteratively removed based on their VIF values, leading to a refined set of features with reduced multicollinearity.</a:t>
              </a:r>
              <a:endParaRPr sz="1400">
                <a:solidFill>
                  <a:srgbClr val="D8E2F3"/>
                </a:solidFill>
                <a:latin typeface="Georgia"/>
                <a:ea typeface="Georgia"/>
                <a:cs typeface="Georgia"/>
                <a:sym typeface="Georgia"/>
              </a:endParaRPr>
            </a:p>
          </p:txBody>
        </p:sp>
        <p:cxnSp>
          <p:nvCxnSpPr>
            <p:cNvPr id="278" name="Google Shape;278;p9"/>
            <p:cNvCxnSpPr/>
            <p:nvPr/>
          </p:nvCxnSpPr>
          <p:spPr>
            <a:xfrm rot="10800000">
              <a:off x="8372475" y="4290715"/>
              <a:ext cx="0" cy="478482"/>
            </a:xfrm>
            <a:prstGeom prst="straightConnector1">
              <a:avLst/>
            </a:prstGeom>
            <a:noFill/>
            <a:ln cap="flat" cmpd="sng" w="9525">
              <a:solidFill>
                <a:schemeClr val="lt1"/>
              </a:solidFill>
              <a:prstDash val="solid"/>
              <a:miter lim="800000"/>
              <a:headEnd len="sm" w="sm" type="none"/>
              <a:tailEnd len="sm" w="sm" type="none"/>
            </a:ln>
          </p:spPr>
        </p:cxn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2024-02-05T09:32:12Z</dcterms:created>
  <dc:creator>AKRITI D</dc:creator>
</cp:coreProperties>
</file>